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56" r:id="rId2"/>
    <p:sldId id="257" r:id="rId3"/>
    <p:sldId id="258" r:id="rId4"/>
    <p:sldId id="260" r:id="rId5"/>
    <p:sldId id="286" r:id="rId6"/>
    <p:sldId id="290" r:id="rId7"/>
    <p:sldId id="287" r:id="rId8"/>
    <p:sldId id="288" r:id="rId9"/>
    <p:sldId id="289" r:id="rId10"/>
    <p:sldId id="291" r:id="rId11"/>
    <p:sldId id="267" r:id="rId12"/>
    <p:sldId id="268" r:id="rId13"/>
    <p:sldId id="261" r:id="rId14"/>
    <p:sldId id="262" r:id="rId15"/>
    <p:sldId id="284" r:id="rId16"/>
    <p:sldId id="271" r:id="rId17"/>
    <p:sldId id="263" r:id="rId18"/>
    <p:sldId id="292" r:id="rId19"/>
    <p:sldId id="264" r:id="rId20"/>
    <p:sldId id="265" r:id="rId21"/>
    <p:sldId id="266" r:id="rId22"/>
    <p:sldId id="269" r:id="rId23"/>
    <p:sldId id="270" r:id="rId24"/>
    <p:sldId id="273" r:id="rId25"/>
    <p:sldId id="274" r:id="rId26"/>
    <p:sldId id="275" r:id="rId27"/>
    <p:sldId id="293" r:id="rId28"/>
    <p:sldId id="294" r:id="rId29"/>
    <p:sldId id="276" r:id="rId30"/>
    <p:sldId id="277" r:id="rId31"/>
    <p:sldId id="280" r:id="rId32"/>
    <p:sldId id="279" r:id="rId33"/>
    <p:sldId id="281" r:id="rId34"/>
    <p:sldId id="282" r:id="rId35"/>
    <p:sldId id="283" r:id="rId3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77" autoAdjust="0"/>
    <p:restoredTop sz="94660"/>
  </p:normalViewPr>
  <p:slideViewPr>
    <p:cSldViewPr>
      <p:cViewPr varScale="1">
        <p:scale>
          <a:sx n="105" d="100"/>
          <a:sy n="105" d="100"/>
        </p:scale>
        <p:origin x="-12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CA94-CE49-40F9-9A41-B6AB0C844C94}" type="datetimeFigureOut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FE180-06B2-48A7-AD18-541617A64F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FE180-06B2-48A7-AD18-541617A64F0B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1AAA-EA05-457A-B9FE-7E25D1B7BFF4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27A-D55C-465A-9357-4F76A93D8A92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A4E5-3E75-4BB8-A93E-386388D53186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98CF-28E9-4381-9EBD-E147B3EAC410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BA24-1A8B-4D9E-B99C-1DAA95EC00F2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3D89-807D-4ED7-8A81-C0848C2C7A1D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47BD-1291-4E6F-BA99-AAEE5AB41962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502C-A2DC-4D1D-B285-15CB6DBA3CC6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DBC3-9752-49A6-B01C-825BFFB49592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D2A7-9FA2-4579-A4FC-09E357B7FF3A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66-0737-4726-B863-13A4B80C9659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4951A2-8A2A-4012-A5D3-9D064FEB38DF}" type="datetime1">
              <a:rPr lang="zh-TW" altLang="en-US" smtClean="0"/>
              <a:pPr/>
              <a:t>2011/7/28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658730-B55E-4B6D-AFEC-806DB41ADE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5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59.png"/><Relationship Id="rId4" Type="http://schemas.openxmlformats.org/officeDocument/2006/relationships/image" Target="../media/image54.png"/><Relationship Id="rId9" Type="http://schemas.openxmlformats.org/officeDocument/2006/relationships/oleObject" Target="../embeddings/oleObject45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68.png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7.png"/><Relationship Id="rId11" Type="http://schemas.openxmlformats.org/officeDocument/2006/relationships/oleObject" Target="../embeddings/oleObject49.bin"/><Relationship Id="rId5" Type="http://schemas.openxmlformats.org/officeDocument/2006/relationships/image" Target="../media/image66.png"/><Relationship Id="rId10" Type="http://schemas.openxmlformats.org/officeDocument/2006/relationships/oleObject" Target="../embeddings/oleObject48.bin"/><Relationship Id="rId4" Type="http://schemas.openxmlformats.org/officeDocument/2006/relationships/image" Target="../media/image65.png"/><Relationship Id="rId9" Type="http://schemas.openxmlformats.org/officeDocument/2006/relationships/oleObject" Target="../embeddings/oleObject47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Reporter: Wade Chang</a:t>
            </a:r>
          </a:p>
          <a:p>
            <a:r>
              <a:rPr lang="en-US" altLang="zh-TW" dirty="0" smtClean="0"/>
              <a:t>Advisor: </a:t>
            </a:r>
            <a:r>
              <a:rPr lang="en-US" altLang="zh-TW" dirty="0" err="1" smtClean="0"/>
              <a:t>Jian-Jiun</a:t>
            </a:r>
            <a:r>
              <a:rPr lang="en-US" altLang="zh-TW" dirty="0" smtClean="0"/>
              <a:t> Ding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Depth Estimation and Focus Recovery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Motivation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Overview</a:t>
            </a:r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Blurring model and geometric optics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Blurring function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Fourier optics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Linear canonical transform (LCT) </a:t>
            </a:r>
          </a:p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Depth estimation methods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Binocular vision system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Monocular vision system </a:t>
            </a:r>
          </a:p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Focus recovery methods</a:t>
            </a:r>
          </a:p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Reference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Blurring Function (1)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70" name="Group 127"/>
          <p:cNvGrpSpPr>
            <a:grpSpLocks/>
          </p:cNvGrpSpPr>
          <p:nvPr/>
        </p:nvGrpSpPr>
        <p:grpSpPr bwMode="auto">
          <a:xfrm>
            <a:off x="1043608" y="1772816"/>
            <a:ext cx="7200900" cy="2016125"/>
            <a:chOff x="833" y="1389"/>
            <a:chExt cx="4536" cy="1270"/>
          </a:xfrm>
        </p:grpSpPr>
        <p:grpSp>
          <p:nvGrpSpPr>
            <p:cNvPr id="71" name="Group 5"/>
            <p:cNvGrpSpPr>
              <a:grpSpLocks/>
            </p:cNvGrpSpPr>
            <p:nvPr/>
          </p:nvGrpSpPr>
          <p:grpSpPr bwMode="auto">
            <a:xfrm>
              <a:off x="832" y="1392"/>
              <a:ext cx="3231" cy="1272"/>
              <a:chOff x="1920" y="7920"/>
              <a:chExt cx="8040" cy="3600"/>
            </a:xfrm>
          </p:grpSpPr>
          <p:sp>
            <p:nvSpPr>
              <p:cNvPr id="75" name="Text Box 6"/>
              <p:cNvSpPr txBox="1">
                <a:spLocks noChangeArrowheads="1"/>
              </p:cNvSpPr>
              <p:nvPr/>
            </p:nvSpPr>
            <p:spPr bwMode="auto">
              <a:xfrm>
                <a:off x="7799" y="8062"/>
                <a:ext cx="829" cy="43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>
                    <a:latin typeface="Times New Roman" pitchFamily="18" charset="0"/>
                  </a:rPr>
                  <a:t>screen</a:t>
                </a:r>
                <a:endParaRPr lang="en-US" altLang="zh-TW"/>
              </a:p>
            </p:txBody>
          </p:sp>
          <p:sp>
            <p:nvSpPr>
              <p:cNvPr id="76" name="Line 7"/>
              <p:cNvSpPr>
                <a:spLocks noChangeShapeType="1"/>
              </p:cNvSpPr>
              <p:nvPr/>
            </p:nvSpPr>
            <p:spPr bwMode="auto">
              <a:xfrm flipV="1">
                <a:off x="5759" y="11230"/>
                <a:ext cx="384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sm" len="sm"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7" name="Freeform 8"/>
              <p:cNvSpPr>
                <a:spLocks/>
              </p:cNvSpPr>
              <p:nvPr/>
            </p:nvSpPr>
            <p:spPr bwMode="auto">
              <a:xfrm rot="-153080">
                <a:off x="5615" y="8879"/>
                <a:ext cx="176" cy="1612"/>
              </a:xfrm>
              <a:custGeom>
                <a:avLst/>
                <a:gdLst/>
                <a:ahLst/>
                <a:cxnLst>
                  <a:cxn ang="0">
                    <a:pos x="260" y="0"/>
                  </a:cxn>
                  <a:cxn ang="0">
                    <a:pos x="20" y="720"/>
                  </a:cxn>
                  <a:cxn ang="0">
                    <a:pos x="140" y="1620"/>
                  </a:cxn>
                  <a:cxn ang="0">
                    <a:pos x="380" y="720"/>
                  </a:cxn>
                  <a:cxn ang="0">
                    <a:pos x="260" y="0"/>
                  </a:cxn>
                </a:cxnLst>
                <a:rect l="0" t="0" r="r" b="b"/>
                <a:pathLst>
                  <a:path w="400" h="1620">
                    <a:moveTo>
                      <a:pt x="260" y="0"/>
                    </a:moveTo>
                    <a:cubicBezTo>
                      <a:pt x="200" y="0"/>
                      <a:pt x="40" y="450"/>
                      <a:pt x="20" y="720"/>
                    </a:cubicBezTo>
                    <a:cubicBezTo>
                      <a:pt x="0" y="990"/>
                      <a:pt x="80" y="1620"/>
                      <a:pt x="140" y="1620"/>
                    </a:cubicBezTo>
                    <a:cubicBezTo>
                      <a:pt x="200" y="1620"/>
                      <a:pt x="360" y="990"/>
                      <a:pt x="380" y="720"/>
                    </a:cubicBezTo>
                    <a:cubicBezTo>
                      <a:pt x="400" y="450"/>
                      <a:pt x="320" y="0"/>
                      <a:pt x="260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8" name="Line 9"/>
              <p:cNvSpPr>
                <a:spLocks noChangeShapeType="1"/>
              </p:cNvSpPr>
              <p:nvPr/>
            </p:nvSpPr>
            <p:spPr bwMode="auto">
              <a:xfrm>
                <a:off x="3453" y="9668"/>
                <a:ext cx="491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flipH="1">
                <a:off x="8370" y="8460"/>
                <a:ext cx="11" cy="259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80" name="Text Box 11"/>
              <p:cNvSpPr txBox="1">
                <a:spLocks noChangeArrowheads="1"/>
              </p:cNvSpPr>
              <p:nvPr/>
            </p:nvSpPr>
            <p:spPr bwMode="auto">
              <a:xfrm>
                <a:off x="5974" y="8609"/>
                <a:ext cx="403" cy="34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 i="1">
                    <a:latin typeface="Times New Roman" pitchFamily="18" charset="0"/>
                  </a:rPr>
                  <a:t>F</a:t>
                </a:r>
                <a:endParaRPr lang="en-US" altLang="zh-TW"/>
              </a:p>
            </p:txBody>
          </p:sp>
          <p:sp>
            <p:nvSpPr>
              <p:cNvPr id="81" name="Line 12"/>
              <p:cNvSpPr>
                <a:spLocks noChangeShapeType="1"/>
              </p:cNvSpPr>
              <p:nvPr/>
            </p:nvSpPr>
            <p:spPr bwMode="auto">
              <a:xfrm flipH="1">
                <a:off x="5695" y="8875"/>
                <a:ext cx="1" cy="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82" name="Text Box 13"/>
              <p:cNvSpPr txBox="1">
                <a:spLocks noChangeArrowheads="1"/>
              </p:cNvSpPr>
              <p:nvPr/>
            </p:nvSpPr>
            <p:spPr bwMode="auto">
              <a:xfrm>
                <a:off x="5523" y="9338"/>
                <a:ext cx="602" cy="47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 i="1">
                    <a:latin typeface="Times New Roman" pitchFamily="18" charset="0"/>
                  </a:rPr>
                  <a:t>D</a:t>
                </a:r>
                <a:r>
                  <a:rPr lang="en-US" altLang="zh-TW" sz="1000" b="0">
                    <a:latin typeface="Times New Roman" pitchFamily="18" charset="0"/>
                  </a:rPr>
                  <a:t>/2</a:t>
                </a:r>
                <a:endParaRPr lang="en-US" altLang="zh-TW"/>
              </a:p>
            </p:txBody>
          </p:sp>
          <p:sp>
            <p:nvSpPr>
              <p:cNvPr id="83" name="Line 14"/>
              <p:cNvSpPr>
                <a:spLocks noChangeShapeType="1"/>
              </p:cNvSpPr>
              <p:nvPr/>
            </p:nvSpPr>
            <p:spPr bwMode="auto">
              <a:xfrm flipV="1">
                <a:off x="4441" y="9118"/>
                <a:ext cx="1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84" name="Line 15"/>
              <p:cNvSpPr>
                <a:spLocks noChangeShapeType="1"/>
              </p:cNvSpPr>
              <p:nvPr/>
            </p:nvSpPr>
            <p:spPr bwMode="auto">
              <a:xfrm>
                <a:off x="5687" y="8879"/>
                <a:ext cx="10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sm" len="sm"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85" name="Text Box 16"/>
              <p:cNvSpPr txBox="1">
                <a:spLocks noChangeArrowheads="1"/>
              </p:cNvSpPr>
              <p:nvPr/>
            </p:nvSpPr>
            <p:spPr bwMode="auto">
              <a:xfrm>
                <a:off x="5014" y="8618"/>
                <a:ext cx="403" cy="35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 i="1">
                    <a:latin typeface="Times New Roman" pitchFamily="18" charset="0"/>
                  </a:rPr>
                  <a:t>F</a:t>
                </a:r>
                <a:endParaRPr lang="en-US" altLang="zh-TW"/>
              </a:p>
            </p:txBody>
          </p:sp>
          <p:sp>
            <p:nvSpPr>
              <p:cNvPr id="86" name="Line 17"/>
              <p:cNvSpPr>
                <a:spLocks noChangeShapeType="1"/>
              </p:cNvSpPr>
              <p:nvPr/>
            </p:nvSpPr>
            <p:spPr bwMode="auto">
              <a:xfrm>
                <a:off x="4654" y="8888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sm" len="sm"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87" name="Line 18"/>
              <p:cNvSpPr>
                <a:spLocks noChangeShapeType="1"/>
              </p:cNvSpPr>
              <p:nvPr/>
            </p:nvSpPr>
            <p:spPr bwMode="auto">
              <a:xfrm>
                <a:off x="3454" y="9798"/>
                <a:ext cx="22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sm" len="sm"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88" name="Text Box 19"/>
              <p:cNvSpPr txBox="1">
                <a:spLocks noChangeArrowheads="1"/>
              </p:cNvSpPr>
              <p:nvPr/>
            </p:nvSpPr>
            <p:spPr bwMode="auto">
              <a:xfrm>
                <a:off x="4414" y="9728"/>
                <a:ext cx="403" cy="3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 i="1">
                    <a:latin typeface="Times New Roman" pitchFamily="18" charset="0"/>
                  </a:rPr>
                  <a:t>u</a:t>
                </a:r>
                <a:endParaRPr lang="en-US" altLang="zh-TW"/>
              </a:p>
            </p:txBody>
          </p:sp>
          <p:sp>
            <p:nvSpPr>
              <p:cNvPr id="89" name="Line 20"/>
              <p:cNvSpPr>
                <a:spLocks noChangeShapeType="1"/>
              </p:cNvSpPr>
              <p:nvPr/>
            </p:nvSpPr>
            <p:spPr bwMode="auto">
              <a:xfrm flipV="1">
                <a:off x="5687" y="9808"/>
                <a:ext cx="268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sm" len="sm"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0" name="Text Box 21"/>
              <p:cNvSpPr txBox="1">
                <a:spLocks noChangeArrowheads="1"/>
              </p:cNvSpPr>
              <p:nvPr/>
            </p:nvSpPr>
            <p:spPr bwMode="auto">
              <a:xfrm>
                <a:off x="6963" y="9528"/>
                <a:ext cx="403" cy="3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 i="1">
                    <a:latin typeface="Times New Roman" pitchFamily="18" charset="0"/>
                  </a:rPr>
                  <a:t>s</a:t>
                </a:r>
                <a:endParaRPr lang="en-US" altLang="zh-TW"/>
              </a:p>
            </p:txBody>
          </p:sp>
          <p:sp>
            <p:nvSpPr>
              <p:cNvPr id="91" name="Line 22"/>
              <p:cNvSpPr>
                <a:spLocks noChangeShapeType="1"/>
              </p:cNvSpPr>
              <p:nvPr/>
            </p:nvSpPr>
            <p:spPr bwMode="auto">
              <a:xfrm>
                <a:off x="4441" y="9128"/>
                <a:ext cx="126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2" name="Line 23"/>
              <p:cNvSpPr>
                <a:spLocks noChangeShapeType="1"/>
              </p:cNvSpPr>
              <p:nvPr/>
            </p:nvSpPr>
            <p:spPr bwMode="auto">
              <a:xfrm>
                <a:off x="5687" y="9149"/>
                <a:ext cx="3979" cy="20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>
                <a:off x="4450" y="9170"/>
                <a:ext cx="5087" cy="19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4" name="Freeform 25"/>
              <p:cNvSpPr>
                <a:spLocks/>
              </p:cNvSpPr>
              <p:nvPr/>
            </p:nvSpPr>
            <p:spPr bwMode="auto">
              <a:xfrm>
                <a:off x="8417" y="10538"/>
                <a:ext cx="118" cy="4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360"/>
                  </a:cxn>
                  <a:cxn ang="0">
                    <a:pos x="0" y="360"/>
                  </a:cxn>
                </a:cxnLst>
                <a:rect l="0" t="0" r="r" b="b"/>
                <a:pathLst>
                  <a:path w="240" h="360">
                    <a:moveTo>
                      <a:pt x="0" y="0"/>
                    </a:moveTo>
                    <a:lnTo>
                      <a:pt x="240" y="0"/>
                    </a:lnTo>
                    <a:lnTo>
                      <a:pt x="240" y="360"/>
                    </a:lnTo>
                    <a:lnTo>
                      <a:pt x="0" y="36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5" name="Line 26"/>
              <p:cNvSpPr>
                <a:spLocks noChangeShapeType="1"/>
              </p:cNvSpPr>
              <p:nvPr/>
            </p:nvSpPr>
            <p:spPr bwMode="auto">
              <a:xfrm>
                <a:off x="4460" y="9159"/>
                <a:ext cx="1274" cy="126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6" name="Line 27"/>
              <p:cNvSpPr>
                <a:spLocks noChangeShapeType="1"/>
              </p:cNvSpPr>
              <p:nvPr/>
            </p:nvSpPr>
            <p:spPr bwMode="auto">
              <a:xfrm>
                <a:off x="5710" y="10391"/>
                <a:ext cx="3877" cy="7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arrow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7" name="Rectangle 28"/>
              <p:cNvSpPr>
                <a:spLocks noChangeArrowheads="1"/>
              </p:cNvSpPr>
              <p:nvPr/>
            </p:nvSpPr>
            <p:spPr bwMode="auto">
              <a:xfrm>
                <a:off x="1920" y="7920"/>
                <a:ext cx="8040" cy="3600"/>
              </a:xfrm>
              <a:prstGeom prst="rect">
                <a:avLst/>
              </a:prstGeom>
              <a:noFill/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8" name="Text Box 29"/>
              <p:cNvSpPr txBox="1">
                <a:spLocks noChangeArrowheads="1"/>
              </p:cNvSpPr>
              <p:nvPr/>
            </p:nvSpPr>
            <p:spPr bwMode="auto">
              <a:xfrm>
                <a:off x="7320" y="10900"/>
                <a:ext cx="402" cy="34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 i="1">
                    <a:latin typeface="Times New Roman" pitchFamily="18" charset="0"/>
                  </a:rPr>
                  <a:t>v</a:t>
                </a:r>
                <a:endParaRPr lang="en-US" altLang="zh-TW"/>
              </a:p>
            </p:txBody>
          </p:sp>
          <p:sp>
            <p:nvSpPr>
              <p:cNvPr id="99" name="Text Box 30"/>
              <p:cNvSpPr txBox="1">
                <a:spLocks noChangeArrowheads="1"/>
              </p:cNvSpPr>
              <p:nvPr/>
            </p:nvSpPr>
            <p:spPr bwMode="auto">
              <a:xfrm>
                <a:off x="5180" y="10545"/>
                <a:ext cx="1100" cy="4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>
                    <a:latin typeface="Times New Roman" pitchFamily="18" charset="0"/>
                  </a:rPr>
                  <a:t>Biconvex</a:t>
                </a:r>
                <a:endParaRPr lang="en-US" altLang="zh-TW"/>
              </a:p>
            </p:txBody>
          </p:sp>
          <p:sp>
            <p:nvSpPr>
              <p:cNvPr id="100" name="Text Box 31"/>
              <p:cNvSpPr txBox="1">
                <a:spLocks noChangeArrowheads="1"/>
              </p:cNvSpPr>
              <p:nvPr/>
            </p:nvSpPr>
            <p:spPr bwMode="auto">
              <a:xfrm>
                <a:off x="8485" y="10348"/>
                <a:ext cx="1124" cy="38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sz="1000" b="0">
                    <a:latin typeface="Times New Roman" pitchFamily="18" charset="0"/>
                  </a:rPr>
                  <a:t>2</a:t>
                </a:r>
                <a:r>
                  <a:rPr lang="en-US" altLang="zh-TW" sz="1000" b="0" i="1">
                    <a:latin typeface="Times New Roman" pitchFamily="18" charset="0"/>
                  </a:rPr>
                  <a:t>R</a:t>
                </a:r>
                <a:r>
                  <a:rPr lang="en-US" altLang="zh-TW" sz="1000" b="0">
                    <a:latin typeface="Times New Roman" pitchFamily="18" charset="0"/>
                  </a:rPr>
                  <a:t> : </a:t>
                </a:r>
                <a:r>
                  <a:rPr lang="en-US" altLang="zh-TW" sz="1000" b="0" i="1">
                    <a:latin typeface="Times New Roman" pitchFamily="18" charset="0"/>
                  </a:rPr>
                  <a:t>R</a:t>
                </a:r>
                <a:r>
                  <a:rPr lang="en-US" altLang="zh-TW" sz="1000" b="0">
                    <a:latin typeface="Times New Roman" pitchFamily="18" charset="0"/>
                  </a:rPr>
                  <a:t>&lt;0</a:t>
                </a:r>
                <a:endParaRPr lang="en-US" altLang="zh-TW"/>
              </a:p>
            </p:txBody>
          </p:sp>
        </p:grpSp>
        <p:grpSp>
          <p:nvGrpSpPr>
            <p:cNvPr id="72" name="Group 71"/>
            <p:cNvGrpSpPr>
              <a:grpSpLocks/>
            </p:cNvGrpSpPr>
            <p:nvPr/>
          </p:nvGrpSpPr>
          <p:grpSpPr bwMode="auto">
            <a:xfrm>
              <a:off x="3632" y="1661"/>
              <a:ext cx="1737" cy="544"/>
              <a:chOff x="3632" y="1661"/>
              <a:chExt cx="1737" cy="544"/>
            </a:xfrm>
          </p:grpSpPr>
          <p:sp>
            <p:nvSpPr>
              <p:cNvPr id="73" name="Line 32"/>
              <p:cNvSpPr>
                <a:spLocks noChangeShapeType="1"/>
              </p:cNvSpPr>
              <p:nvPr/>
            </p:nvSpPr>
            <p:spPr bwMode="auto">
              <a:xfrm flipH="1">
                <a:off x="3632" y="1887"/>
                <a:ext cx="387" cy="31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74" name="Text Box 33"/>
              <p:cNvSpPr txBox="1">
                <a:spLocks noChangeArrowheads="1"/>
              </p:cNvSpPr>
              <p:nvPr/>
            </p:nvSpPr>
            <p:spPr bwMode="auto">
              <a:xfrm>
                <a:off x="3728" y="1661"/>
                <a:ext cx="1641" cy="24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/>
                  <a:t>Blurring radius: R&lt;0</a:t>
                </a:r>
              </a:p>
            </p:txBody>
          </p:sp>
        </p:grpSp>
      </p:grpSp>
      <p:grpSp>
        <p:nvGrpSpPr>
          <p:cNvPr id="101" name="Group 70"/>
          <p:cNvGrpSpPr>
            <a:grpSpLocks/>
          </p:cNvGrpSpPr>
          <p:nvPr/>
        </p:nvGrpSpPr>
        <p:grpSpPr bwMode="auto">
          <a:xfrm>
            <a:off x="1043608" y="4222675"/>
            <a:ext cx="7235825" cy="2546349"/>
            <a:chOff x="839" y="2796"/>
            <a:chExt cx="4558" cy="1604"/>
          </a:xfrm>
        </p:grpSpPr>
        <p:grpSp>
          <p:nvGrpSpPr>
            <p:cNvPr id="102" name="Group 69"/>
            <p:cNvGrpSpPr>
              <a:grpSpLocks/>
            </p:cNvGrpSpPr>
            <p:nvPr/>
          </p:nvGrpSpPr>
          <p:grpSpPr bwMode="auto">
            <a:xfrm>
              <a:off x="3640" y="2931"/>
              <a:ext cx="1757" cy="544"/>
              <a:chOff x="3436" y="2931"/>
              <a:chExt cx="1757" cy="544"/>
            </a:xfrm>
          </p:grpSpPr>
          <p:sp>
            <p:nvSpPr>
              <p:cNvPr id="133" name="Line 36"/>
              <p:cNvSpPr>
                <a:spLocks noChangeShapeType="1"/>
              </p:cNvSpPr>
              <p:nvPr/>
            </p:nvSpPr>
            <p:spPr bwMode="auto">
              <a:xfrm flipH="1">
                <a:off x="3436" y="3157"/>
                <a:ext cx="459" cy="31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34" name="Text Box 37"/>
              <p:cNvSpPr txBox="1">
                <a:spLocks noChangeArrowheads="1"/>
              </p:cNvSpPr>
              <p:nvPr/>
            </p:nvSpPr>
            <p:spPr bwMode="auto">
              <a:xfrm>
                <a:off x="3532" y="2931"/>
                <a:ext cx="1661" cy="24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/>
                  <a:t>Blurring radius: R&gt;0</a:t>
                </a:r>
              </a:p>
            </p:txBody>
          </p:sp>
        </p:grpSp>
        <p:grpSp>
          <p:nvGrpSpPr>
            <p:cNvPr id="103" name="Group 67"/>
            <p:cNvGrpSpPr>
              <a:grpSpLocks/>
            </p:cNvGrpSpPr>
            <p:nvPr/>
          </p:nvGrpSpPr>
          <p:grpSpPr bwMode="auto">
            <a:xfrm>
              <a:off x="839" y="2796"/>
              <a:ext cx="3242" cy="1604"/>
              <a:chOff x="295" y="2795"/>
              <a:chExt cx="2948" cy="1543"/>
            </a:xfrm>
          </p:grpSpPr>
          <p:grpSp>
            <p:nvGrpSpPr>
              <p:cNvPr id="104" name="Group 38"/>
              <p:cNvGrpSpPr>
                <a:grpSpLocks/>
              </p:cNvGrpSpPr>
              <p:nvPr/>
            </p:nvGrpSpPr>
            <p:grpSpPr bwMode="auto">
              <a:xfrm>
                <a:off x="524" y="2839"/>
                <a:ext cx="2457" cy="1499"/>
                <a:chOff x="434" y="3158"/>
                <a:chExt cx="2436" cy="1426"/>
              </a:xfrm>
            </p:grpSpPr>
            <p:grpSp>
              <p:nvGrpSpPr>
                <p:cNvPr id="106" name="Group 39"/>
                <p:cNvGrpSpPr>
                  <a:grpSpLocks/>
                </p:cNvGrpSpPr>
                <p:nvPr/>
              </p:nvGrpSpPr>
              <p:grpSpPr bwMode="auto">
                <a:xfrm>
                  <a:off x="434" y="3158"/>
                  <a:ext cx="2436" cy="992"/>
                  <a:chOff x="3427" y="6744"/>
                  <a:chExt cx="6070" cy="2480"/>
                </a:xfrm>
              </p:grpSpPr>
              <p:sp>
                <p:nvSpPr>
                  <p:cNvPr id="113" name="Freeform 40"/>
                  <p:cNvSpPr>
                    <a:spLocks/>
                  </p:cNvSpPr>
                  <p:nvPr/>
                </p:nvSpPr>
                <p:spPr bwMode="auto">
                  <a:xfrm rot="-153080">
                    <a:off x="5611" y="7011"/>
                    <a:ext cx="177" cy="1613"/>
                  </a:xfrm>
                  <a:custGeom>
                    <a:avLst/>
                    <a:gdLst/>
                    <a:ahLst/>
                    <a:cxnLst>
                      <a:cxn ang="0">
                        <a:pos x="260" y="0"/>
                      </a:cxn>
                      <a:cxn ang="0">
                        <a:pos x="20" y="720"/>
                      </a:cxn>
                      <a:cxn ang="0">
                        <a:pos x="140" y="1620"/>
                      </a:cxn>
                      <a:cxn ang="0">
                        <a:pos x="380" y="720"/>
                      </a:cxn>
                      <a:cxn ang="0">
                        <a:pos x="260" y="0"/>
                      </a:cxn>
                    </a:cxnLst>
                    <a:rect l="0" t="0" r="r" b="b"/>
                    <a:pathLst>
                      <a:path w="400" h="1620">
                        <a:moveTo>
                          <a:pt x="260" y="0"/>
                        </a:moveTo>
                        <a:cubicBezTo>
                          <a:pt x="200" y="0"/>
                          <a:pt x="40" y="450"/>
                          <a:pt x="20" y="720"/>
                        </a:cubicBezTo>
                        <a:cubicBezTo>
                          <a:pt x="0" y="990"/>
                          <a:pt x="80" y="1620"/>
                          <a:pt x="140" y="1620"/>
                        </a:cubicBezTo>
                        <a:cubicBezTo>
                          <a:pt x="200" y="1620"/>
                          <a:pt x="360" y="990"/>
                          <a:pt x="380" y="720"/>
                        </a:cubicBezTo>
                        <a:cubicBezTo>
                          <a:pt x="400" y="450"/>
                          <a:pt x="320" y="0"/>
                          <a:pt x="260" y="0"/>
                        </a:cubicBez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14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450" y="7804"/>
                    <a:ext cx="49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15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69" y="6834"/>
                    <a:ext cx="8" cy="198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16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71" y="6744"/>
                    <a:ext cx="403" cy="3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F</a:t>
                    </a:r>
                    <a:endParaRPr lang="en-US" altLang="zh-TW"/>
                  </a:p>
                </p:txBody>
              </p:sp>
              <p:sp>
                <p:nvSpPr>
                  <p:cNvPr id="117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692" y="7011"/>
                    <a:ext cx="1" cy="8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18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20" y="7474"/>
                    <a:ext cx="602" cy="47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D</a:t>
                    </a:r>
                    <a:r>
                      <a:rPr lang="en-US" altLang="zh-TW" sz="1000" b="0">
                        <a:latin typeface="Times New Roman" pitchFamily="18" charset="0"/>
                      </a:rPr>
                      <a:t>/2</a:t>
                    </a:r>
                    <a:endParaRPr lang="en-US" altLang="zh-TW"/>
                  </a:p>
                </p:txBody>
              </p:sp>
              <p:sp>
                <p:nvSpPr>
                  <p:cNvPr id="119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51" y="7254"/>
                    <a:ext cx="0" cy="5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med" len="med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20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5684" y="7014"/>
                    <a:ext cx="100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21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11" y="6754"/>
                    <a:ext cx="403" cy="3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F</a:t>
                    </a:r>
                    <a:endParaRPr lang="en-US" altLang="zh-TW"/>
                  </a:p>
                </p:txBody>
              </p:sp>
              <p:sp>
                <p:nvSpPr>
                  <p:cNvPr id="122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651" y="7024"/>
                    <a:ext cx="10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23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3451" y="7934"/>
                    <a:ext cx="22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24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11" y="7864"/>
                    <a:ext cx="403" cy="3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u</a:t>
                    </a:r>
                    <a:endParaRPr lang="en-US" altLang="zh-TW"/>
                  </a:p>
                </p:txBody>
              </p:sp>
              <p:sp>
                <p:nvSpPr>
                  <p:cNvPr id="125" name="Line 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684" y="7944"/>
                    <a:ext cx="268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26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60" y="7664"/>
                    <a:ext cx="403" cy="3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s</a:t>
                    </a:r>
                    <a:endParaRPr lang="en-US" altLang="zh-TW"/>
                  </a:p>
                </p:txBody>
              </p:sp>
              <p:sp>
                <p:nvSpPr>
                  <p:cNvPr id="127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3437" y="7294"/>
                    <a:ext cx="4934" cy="108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28" name="Freeform 55"/>
                  <p:cNvSpPr>
                    <a:spLocks/>
                  </p:cNvSpPr>
                  <p:nvPr/>
                </p:nvSpPr>
                <p:spPr bwMode="auto">
                  <a:xfrm>
                    <a:off x="8414" y="8194"/>
                    <a:ext cx="119" cy="41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40" y="0"/>
                      </a:cxn>
                      <a:cxn ang="0">
                        <a:pos x="240" y="360"/>
                      </a:cxn>
                      <a:cxn ang="0">
                        <a:pos x="0" y="360"/>
                      </a:cxn>
                    </a:cxnLst>
                    <a:rect l="0" t="0" r="r" b="b"/>
                    <a:pathLst>
                      <a:path w="240" h="360">
                        <a:moveTo>
                          <a:pt x="0" y="0"/>
                        </a:moveTo>
                        <a:lnTo>
                          <a:pt x="240" y="0"/>
                        </a:lnTo>
                        <a:lnTo>
                          <a:pt x="240" y="360"/>
                        </a:lnTo>
                        <a:lnTo>
                          <a:pt x="0" y="360"/>
                        </a:lnTo>
                      </a:path>
                    </a:pathLst>
                  </a:custGeom>
                  <a:noFill/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29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3427" y="7264"/>
                    <a:ext cx="2273" cy="95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30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5704" y="8194"/>
                    <a:ext cx="266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31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371" y="8214"/>
                    <a:ext cx="1126" cy="41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>
                        <a:latin typeface="Times New Roman" pitchFamily="18" charset="0"/>
                      </a:rPr>
                      <a:t>2</a:t>
                    </a:r>
                    <a:r>
                      <a:rPr lang="en-US" altLang="zh-TW" sz="1000" b="0" i="1">
                        <a:latin typeface="Times New Roman" pitchFamily="18" charset="0"/>
                      </a:rPr>
                      <a:t>R</a:t>
                    </a:r>
                    <a:r>
                      <a:rPr lang="en-US" altLang="zh-TW" sz="1000" b="0">
                        <a:latin typeface="Times New Roman" pitchFamily="18" charset="0"/>
                      </a:rPr>
                      <a:t> : </a:t>
                    </a:r>
                    <a:r>
                      <a:rPr lang="en-US" altLang="zh-TW" sz="1000" b="0" i="1">
                        <a:latin typeface="Times New Roman" pitchFamily="18" charset="0"/>
                      </a:rPr>
                      <a:t>R</a:t>
                    </a:r>
                    <a:r>
                      <a:rPr lang="en-US" altLang="zh-TW" sz="1000" b="0">
                        <a:latin typeface="Times New Roman" pitchFamily="18" charset="0"/>
                      </a:rPr>
                      <a:t>&gt;0</a:t>
                    </a:r>
                    <a:endParaRPr lang="en-US" altLang="zh-TW"/>
                  </a:p>
                </p:txBody>
              </p:sp>
              <p:sp>
                <p:nvSpPr>
                  <p:cNvPr id="132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44" y="8794"/>
                    <a:ext cx="829" cy="43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>
                        <a:latin typeface="Times New Roman" pitchFamily="18" charset="0"/>
                      </a:rPr>
                      <a:t>screen</a:t>
                    </a:r>
                    <a:endParaRPr lang="en-US" altLang="zh-TW"/>
                  </a:p>
                </p:txBody>
              </p:sp>
            </p:grpSp>
            <p:grpSp>
              <p:nvGrpSpPr>
                <p:cNvPr id="108" name="Group 63"/>
                <p:cNvGrpSpPr>
                  <a:grpSpLocks/>
                </p:cNvGrpSpPr>
                <p:nvPr/>
              </p:nvGrpSpPr>
              <p:grpSpPr bwMode="auto">
                <a:xfrm>
                  <a:off x="1344" y="4386"/>
                  <a:ext cx="712" cy="198"/>
                  <a:chOff x="5659" y="5640"/>
                  <a:chExt cx="1781" cy="396"/>
                </a:xfrm>
              </p:grpSpPr>
              <p:sp>
                <p:nvSpPr>
                  <p:cNvPr id="109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5659" y="5640"/>
                    <a:ext cx="1781" cy="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10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80" y="5687"/>
                    <a:ext cx="403" cy="349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v</a:t>
                    </a:r>
                    <a:endParaRPr lang="en-US" altLang="zh-TW"/>
                  </a:p>
                </p:txBody>
              </p:sp>
            </p:grpSp>
          </p:grpSp>
          <p:sp>
            <p:nvSpPr>
              <p:cNvPr id="105" name="Rectangle 66"/>
              <p:cNvSpPr>
                <a:spLocks noChangeArrowheads="1"/>
              </p:cNvSpPr>
              <p:nvPr/>
            </p:nvSpPr>
            <p:spPr bwMode="auto">
              <a:xfrm>
                <a:off x="295" y="2795"/>
                <a:ext cx="2948" cy="11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Blurring Function (2)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mtClean="0"/>
              <a:t>Blurring radius relates to depth value: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r>
              <a:rPr lang="en-US" altLang="zh-TW" smtClean="0"/>
              <a:t>Considering of diffraction, we may suppose a blurring function as:</a:t>
            </a:r>
          </a:p>
          <a:p>
            <a:endParaRPr lang="zh-TW" altLang="en-US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187624" y="4365104"/>
          <a:ext cx="3097213" cy="476250"/>
        </p:xfrm>
        <a:graphic>
          <a:graphicData uri="http://schemas.openxmlformats.org/presentationml/2006/ole">
            <p:oleObj spid="_x0000_s35842" name="Equation" r:id="rId4" imgW="1650960" imgH="253800" progId="Equation.DSMT4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187624" y="4941168"/>
          <a:ext cx="3240088" cy="804863"/>
        </p:xfrm>
        <a:graphic>
          <a:graphicData uri="http://schemas.openxmlformats.org/presentationml/2006/ole">
            <p:oleObj spid="_x0000_s35843" name="Equation" r:id="rId5" imgW="1955520" imgH="482400" progId="Equation.DSMT4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4788024" y="4365104"/>
          <a:ext cx="3168650" cy="1444625"/>
        </p:xfrm>
        <a:graphic>
          <a:graphicData uri="http://schemas.openxmlformats.org/presentationml/2006/ole">
            <p:oleObj spid="_x0000_s35844" name="Equation" r:id="rId6" imgW="1726920" imgH="787320" progId="Equation.DSMT4">
              <p:embed/>
            </p:oleObj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2267744" y="594928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:diffusion parameter</a:t>
            </a:r>
            <a:endParaRPr lang="zh-TW" altLang="en-US" dirty="0"/>
          </a:p>
        </p:txBody>
      </p:sp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2123728" y="6021288"/>
          <a:ext cx="235664" cy="216025"/>
        </p:xfrm>
        <a:graphic>
          <a:graphicData uri="http://schemas.openxmlformats.org/presentationml/2006/ole">
            <p:oleObj spid="_x0000_s35850" name="Equation" r:id="rId7" imgW="152280" imgH="139680" progId="Equation.DSMT4">
              <p:embed/>
            </p:oleObj>
          </a:graphicData>
        </a:graphic>
      </p:graphicFrame>
      <p:grpSp>
        <p:nvGrpSpPr>
          <p:cNvPr id="19" name="Group 7"/>
          <p:cNvGrpSpPr>
            <a:grpSpLocks/>
          </p:cNvGrpSpPr>
          <p:nvPr/>
        </p:nvGrpSpPr>
        <p:grpSpPr bwMode="auto">
          <a:xfrm>
            <a:off x="2123728" y="1916832"/>
            <a:ext cx="2375917" cy="1440160"/>
            <a:chOff x="3878" y="2931"/>
            <a:chExt cx="1542" cy="953"/>
          </a:xfrm>
        </p:grpSpPr>
        <p:graphicFrame>
          <p:nvGraphicFramePr>
            <p:cNvPr id="20" name="Object 8"/>
            <p:cNvGraphicFramePr>
              <a:graphicFrameLocks noChangeAspect="1"/>
            </p:cNvGraphicFramePr>
            <p:nvPr/>
          </p:nvGraphicFramePr>
          <p:xfrm>
            <a:off x="3878" y="2931"/>
            <a:ext cx="1407" cy="938"/>
          </p:xfrm>
          <a:graphic>
            <a:graphicData uri="http://schemas.openxmlformats.org/presentationml/2006/ole">
              <p:oleObj spid="_x0000_s35851" name="Equation" r:id="rId8" imgW="1371600" imgH="914400" progId="Equation.DSMT4">
                <p:embed/>
              </p:oleObj>
            </a:graphicData>
          </a:graphic>
        </p:graphicFrame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3878" y="2931"/>
              <a:ext cx="1542" cy="953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Motivation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Overview</a:t>
            </a:r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model and geometric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function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Fourier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Linear canonical transform (LCT) 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Depth estimation methods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Binocular vision system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Monocular vision system 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Focus recovery methods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Fourier Optics(1)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Aperture effect(Huygens-Fresnel transform)</a:t>
            </a:r>
          </a:p>
          <a:p>
            <a:pPr lvl="1"/>
            <a:r>
              <a:rPr lang="en-US" altLang="zh-TW" dirty="0" smtClean="0"/>
              <a:t>When a plane wave progress through aperture, the observed field is a diffractive wave generated from the rim of  aperture.</a:t>
            </a:r>
          </a:p>
          <a:p>
            <a:pPr lvl="1">
              <a:buNone/>
            </a:pPr>
            <a:endParaRPr lang="zh-TW" altLang="en-US" dirty="0"/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>
            <a:off x="4872038" y="4205288"/>
            <a:ext cx="1695450" cy="1587"/>
          </a:xfrm>
          <a:prstGeom prst="line">
            <a:avLst/>
          </a:prstGeom>
          <a:noFill/>
          <a:ln w="158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4872038" y="4373563"/>
            <a:ext cx="1695450" cy="1587"/>
          </a:xfrm>
          <a:prstGeom prst="line">
            <a:avLst/>
          </a:prstGeom>
          <a:noFill/>
          <a:ln w="158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8" name="Line 8"/>
          <p:cNvSpPr>
            <a:spLocks noChangeShapeType="1"/>
          </p:cNvSpPr>
          <p:nvPr/>
        </p:nvSpPr>
        <p:spPr bwMode="auto">
          <a:xfrm>
            <a:off x="4905375" y="4543425"/>
            <a:ext cx="1693863" cy="1588"/>
          </a:xfrm>
          <a:prstGeom prst="line">
            <a:avLst/>
          </a:prstGeom>
          <a:noFill/>
          <a:ln w="158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187950" y="4667250"/>
            <a:ext cx="1128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H="1">
            <a:off x="5715000" y="3716338"/>
            <a:ext cx="9525" cy="827087"/>
          </a:xfrm>
          <a:prstGeom prst="line">
            <a:avLst/>
          </a:prstGeom>
          <a:noFill/>
          <a:ln w="76200">
            <a:solidFill>
              <a:srgbClr val="003366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5037138" y="4140200"/>
            <a:ext cx="36195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zh-TW" sz="2800" b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zh-TW"/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5248275" y="4140200"/>
            <a:ext cx="363538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zh-TW" sz="2800" b="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zh-TW" dirty="0"/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451475" y="4140200"/>
            <a:ext cx="363538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zh-TW" sz="2800" b="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zh-TW" dirty="0"/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5684838" y="4140200"/>
            <a:ext cx="365125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zh-TW" sz="2800" b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zh-TW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5935663" y="4149725"/>
            <a:ext cx="363537" cy="733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zh-TW" sz="2800" b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zh-TW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6148388" y="4140200"/>
            <a:ext cx="365125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zh-TW" sz="2800" b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zh-TW"/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auto">
          <a:xfrm rot="10800000">
            <a:off x="4991100" y="4421188"/>
            <a:ext cx="376238" cy="508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8" name="AutoShape 18"/>
          <p:cNvSpPr>
            <a:spLocks noChangeArrowheads="1"/>
          </p:cNvSpPr>
          <p:nvPr/>
        </p:nvSpPr>
        <p:spPr bwMode="auto">
          <a:xfrm rot="10800000">
            <a:off x="5218113" y="4421188"/>
            <a:ext cx="376237" cy="508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9" name="AutoShape 19"/>
          <p:cNvSpPr>
            <a:spLocks noChangeArrowheads="1"/>
          </p:cNvSpPr>
          <p:nvPr/>
        </p:nvSpPr>
        <p:spPr bwMode="auto">
          <a:xfrm rot="10800000">
            <a:off x="5414963" y="4421188"/>
            <a:ext cx="376237" cy="508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0" name="AutoShape 20"/>
          <p:cNvSpPr>
            <a:spLocks noChangeArrowheads="1"/>
          </p:cNvSpPr>
          <p:nvPr/>
        </p:nvSpPr>
        <p:spPr bwMode="auto">
          <a:xfrm rot="10800000">
            <a:off x="5651500" y="4421188"/>
            <a:ext cx="374650" cy="508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1" name="AutoShape 21"/>
          <p:cNvSpPr>
            <a:spLocks noChangeArrowheads="1"/>
          </p:cNvSpPr>
          <p:nvPr/>
        </p:nvSpPr>
        <p:spPr bwMode="auto">
          <a:xfrm rot="10800000">
            <a:off x="5902325" y="4421188"/>
            <a:ext cx="374650" cy="508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2" name="AutoShape 22"/>
          <p:cNvSpPr>
            <a:spLocks noChangeArrowheads="1"/>
          </p:cNvSpPr>
          <p:nvPr/>
        </p:nvSpPr>
        <p:spPr bwMode="auto">
          <a:xfrm rot="10800000">
            <a:off x="6137275" y="4421188"/>
            <a:ext cx="374650" cy="508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3" name="AutoShape 23"/>
          <p:cNvSpPr>
            <a:spLocks noChangeArrowheads="1"/>
          </p:cNvSpPr>
          <p:nvPr/>
        </p:nvSpPr>
        <p:spPr bwMode="auto">
          <a:xfrm rot="10800000">
            <a:off x="4662488" y="4006850"/>
            <a:ext cx="1035050" cy="1355725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317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4" name="AutoShape 24"/>
          <p:cNvSpPr>
            <a:spLocks noChangeArrowheads="1"/>
          </p:cNvSpPr>
          <p:nvPr/>
        </p:nvSpPr>
        <p:spPr bwMode="auto">
          <a:xfrm rot="10800000">
            <a:off x="4905375" y="4006850"/>
            <a:ext cx="1035050" cy="1355725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5" name="AutoShape 25"/>
          <p:cNvSpPr>
            <a:spLocks noChangeArrowheads="1"/>
          </p:cNvSpPr>
          <p:nvPr/>
        </p:nvSpPr>
        <p:spPr bwMode="auto">
          <a:xfrm rot="10800000">
            <a:off x="5100638" y="4006850"/>
            <a:ext cx="1035050" cy="1355725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6" name="AutoShape 26"/>
          <p:cNvSpPr>
            <a:spLocks noChangeArrowheads="1"/>
          </p:cNvSpPr>
          <p:nvPr/>
        </p:nvSpPr>
        <p:spPr bwMode="auto">
          <a:xfrm rot="10800000">
            <a:off x="5335588" y="4006850"/>
            <a:ext cx="1036637" cy="1355725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7" name="AutoShape 27"/>
          <p:cNvSpPr>
            <a:spLocks noChangeArrowheads="1"/>
          </p:cNvSpPr>
          <p:nvPr/>
        </p:nvSpPr>
        <p:spPr bwMode="auto">
          <a:xfrm rot="10800000">
            <a:off x="5602288" y="4006850"/>
            <a:ext cx="1036637" cy="1355725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8" name="AutoShape 28"/>
          <p:cNvSpPr>
            <a:spLocks noChangeArrowheads="1"/>
          </p:cNvSpPr>
          <p:nvPr/>
        </p:nvSpPr>
        <p:spPr bwMode="auto">
          <a:xfrm rot="10800000">
            <a:off x="5805488" y="4006850"/>
            <a:ext cx="1036637" cy="1355725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9" name="Rectangle 29"/>
          <p:cNvSpPr>
            <a:spLocks noChangeArrowheads="1"/>
          </p:cNvSpPr>
          <p:nvPr/>
        </p:nvSpPr>
        <p:spPr bwMode="auto">
          <a:xfrm>
            <a:off x="6316663" y="4543425"/>
            <a:ext cx="847725" cy="168275"/>
          </a:xfrm>
          <a:prstGeom prst="rect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60" name="Rectangle 30"/>
          <p:cNvSpPr>
            <a:spLocks noChangeArrowheads="1"/>
          </p:cNvSpPr>
          <p:nvPr/>
        </p:nvSpPr>
        <p:spPr bwMode="auto">
          <a:xfrm>
            <a:off x="4340225" y="4543425"/>
            <a:ext cx="847725" cy="168275"/>
          </a:xfrm>
          <a:prstGeom prst="rect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61" name="Group 54"/>
          <p:cNvGrpSpPr>
            <a:grpSpLocks/>
          </p:cNvGrpSpPr>
          <p:nvPr/>
        </p:nvGrpSpPr>
        <p:grpSpPr bwMode="auto">
          <a:xfrm>
            <a:off x="5603875" y="5051425"/>
            <a:ext cx="244475" cy="847725"/>
            <a:chOff x="3530" y="3182"/>
            <a:chExt cx="154" cy="534"/>
          </a:xfrm>
        </p:grpSpPr>
        <p:sp>
          <p:nvSpPr>
            <p:cNvPr id="62" name="Line 31"/>
            <p:cNvSpPr>
              <a:spLocks noChangeShapeType="1"/>
            </p:cNvSpPr>
            <p:nvPr/>
          </p:nvSpPr>
          <p:spPr bwMode="auto">
            <a:xfrm>
              <a:off x="3530" y="3182"/>
              <a:ext cx="0" cy="534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3" name="Line 32"/>
            <p:cNvSpPr>
              <a:spLocks noChangeShapeType="1"/>
            </p:cNvSpPr>
            <p:nvPr/>
          </p:nvSpPr>
          <p:spPr bwMode="auto">
            <a:xfrm>
              <a:off x="3683" y="3182"/>
              <a:ext cx="1" cy="534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4" name="Group 55"/>
          <p:cNvGrpSpPr>
            <a:grpSpLocks/>
          </p:cNvGrpSpPr>
          <p:nvPr/>
        </p:nvGrpSpPr>
        <p:grpSpPr bwMode="auto">
          <a:xfrm>
            <a:off x="4686300" y="4986338"/>
            <a:ext cx="2197100" cy="668337"/>
            <a:chOff x="2952" y="3141"/>
            <a:chExt cx="1384" cy="421"/>
          </a:xfrm>
        </p:grpSpPr>
        <p:sp>
          <p:nvSpPr>
            <p:cNvPr id="65" name="Line 33"/>
            <p:cNvSpPr>
              <a:spLocks noChangeShapeType="1"/>
            </p:cNvSpPr>
            <p:nvPr/>
          </p:nvSpPr>
          <p:spPr bwMode="auto">
            <a:xfrm flipH="1">
              <a:off x="2952" y="3153"/>
              <a:ext cx="222" cy="409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6" name="Line 34"/>
            <p:cNvSpPr>
              <a:spLocks noChangeShapeType="1"/>
            </p:cNvSpPr>
            <p:nvPr/>
          </p:nvSpPr>
          <p:spPr bwMode="auto">
            <a:xfrm>
              <a:off x="4073" y="3141"/>
              <a:ext cx="263" cy="403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7" name="Rectangle 35"/>
          <p:cNvSpPr>
            <a:spLocks noChangeArrowheads="1"/>
          </p:cNvSpPr>
          <p:nvPr/>
        </p:nvSpPr>
        <p:spPr bwMode="auto">
          <a:xfrm>
            <a:off x="3707904" y="3573016"/>
            <a:ext cx="3960614" cy="2520256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Fourier Optics(2)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Where the examples are through Huygens-Fresnel transform at z=1 meter, z=14 meters and z=20 meters respectively.</a:t>
            </a:r>
            <a:endParaRPr lang="zh-TW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71682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924944"/>
            <a:ext cx="370778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683" name="Picture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996952"/>
            <a:ext cx="3589164" cy="268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Motivation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Overview 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model and geometric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function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Fourier optics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Linear canonical transform (LCT) 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Depth estimation methods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Binocular vision system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Monocular vision system 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Focus recovery methods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Reference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Linear Canonical Transform (1)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Why we use Linear canonical transform?</a:t>
            </a:r>
          </a:p>
          <a:p>
            <a:r>
              <a:rPr lang="en-US" altLang="zh-TW" dirty="0" smtClean="0"/>
              <a:t>Definition</a:t>
            </a:r>
          </a:p>
          <a:p>
            <a:pPr>
              <a:buNone/>
            </a:pPr>
            <a:endParaRPr lang="zh-TW" alt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475656" y="2780928"/>
          <a:ext cx="4464050" cy="665162"/>
        </p:xfrm>
        <a:graphic>
          <a:graphicData uri="http://schemas.openxmlformats.org/presentationml/2006/ole">
            <p:oleObj spid="_x0000_s3075" name="Equation" r:id="rId4" imgW="1663560" imgH="228600" progId="Equation.DSMT4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475656" y="3789040"/>
          <a:ext cx="7469769" cy="1458940"/>
        </p:xfrm>
        <a:graphic>
          <a:graphicData uri="http://schemas.openxmlformats.org/presentationml/2006/ole">
            <p:oleObj spid="_x0000_s3077" name="Equation" r:id="rId5" imgW="3251160" imgH="634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Linear Canonical Transform (2)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Effects on time frequency analysis can help us realize most properties  by changing those four parameters.</a:t>
            </a:r>
          </a:p>
          <a:p>
            <a:r>
              <a:rPr lang="en-US" altLang="zh-TW" dirty="0" smtClean="0"/>
              <a:t>Let us consider one of time frequency analysis-Gabor transform: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After         is substituted as a LCT signal, the result in a new coordinate on time and frequency is as follows.</a:t>
            </a:r>
          </a:p>
          <a:p>
            <a:endParaRPr lang="zh-TW" altLang="en-US" dirty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/>
        </p:nvGraphicFramePr>
        <p:xfrm>
          <a:off x="2771800" y="2924944"/>
          <a:ext cx="3866463" cy="792088"/>
        </p:xfrm>
        <a:graphic>
          <a:graphicData uri="http://schemas.openxmlformats.org/presentationml/2006/ole">
            <p:oleObj spid="_x0000_s72705" name="Equation" r:id="rId4" imgW="2743200" imgH="558800" progId="Equation.DSMT4">
              <p:embed/>
            </p:oleObj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1907703" y="3717032"/>
          <a:ext cx="562563" cy="360040"/>
        </p:xfrm>
        <a:graphic>
          <a:graphicData uri="http://schemas.openxmlformats.org/presentationml/2006/ole">
            <p:oleObj spid="_x0000_s72708" name="Equation" r:id="rId5" imgW="317160" imgH="203040" progId="Equation.DSMT4">
              <p:embed/>
            </p:oleObj>
          </a:graphicData>
        </a:graphic>
      </p:graphicFrame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1331640" y="4653136"/>
          <a:ext cx="6762490" cy="864096"/>
        </p:xfrm>
        <a:graphic>
          <a:graphicData uri="http://schemas.openxmlformats.org/presentationml/2006/ole">
            <p:oleObj spid="_x0000_s72709" name="Equation" r:id="rId6" imgW="4572000" imgH="583920" progId="Equation.DSMT4">
              <p:embed/>
            </p:oleObj>
          </a:graphicData>
        </a:graphic>
      </p:graphicFrame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2843808" y="5661248"/>
          <a:ext cx="2057654" cy="720080"/>
        </p:xfrm>
        <a:graphic>
          <a:graphicData uri="http://schemas.openxmlformats.org/presentationml/2006/ole">
            <p:oleObj spid="_x0000_s72710" name="Equation" r:id="rId7" imgW="13081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Linear Canonical Transform (3)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1331640" y="1484785"/>
          <a:ext cx="5904656" cy="4869159"/>
        </p:xfrm>
        <a:graphic>
          <a:graphicData uri="http://schemas.openxmlformats.org/drawingml/2006/table">
            <a:tbl>
              <a:tblPr/>
              <a:tblGrid>
                <a:gridCol w="1765783"/>
                <a:gridCol w="1899930"/>
                <a:gridCol w="2238943"/>
              </a:tblGrid>
              <a:tr h="129181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b="1" kern="100" dirty="0" smtClean="0">
                        <a:latin typeface="Rockwell"/>
                        <a:ea typeface="新細明體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Rockwell"/>
                          <a:ea typeface="新細明體"/>
                        </a:rPr>
                        <a:t>Characteristics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808080"/>
                          </a:solidFill>
                          <a:latin typeface="Times New Roman"/>
                          <a:ea typeface="新細明體"/>
                        </a:rPr>
                        <a:t>Function representation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808080"/>
                          </a:solidFill>
                          <a:latin typeface="Times New Roman"/>
                          <a:ea typeface="新細明體"/>
                        </a:rPr>
                        <a:t>Transforming parameters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22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808080"/>
                          </a:solidFill>
                          <a:latin typeface="Times New Roman"/>
                          <a:ea typeface="新細明體"/>
                        </a:rPr>
                        <a:t>Chirp multiplication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22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808080"/>
                          </a:solidFill>
                          <a:latin typeface="Times New Roman"/>
                          <a:ea typeface="新細明體"/>
                        </a:rPr>
                        <a:t>Chirp convolution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244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rgbClr val="808080"/>
                          </a:solidFill>
                          <a:latin typeface="Times New Roman"/>
                          <a:ea typeface="新細明體"/>
                        </a:rPr>
                        <a:t>Fractional Fourier transform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22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808080"/>
                          </a:solidFill>
                          <a:latin typeface="Times New Roman"/>
                          <a:ea typeface="新細明體"/>
                        </a:rPr>
                        <a:t>Fourier transform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22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808080"/>
                          </a:solidFill>
                          <a:latin typeface="Times New Roman"/>
                          <a:ea typeface="新細明體"/>
                        </a:rPr>
                        <a:t>Scaling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3347864" y="3140968"/>
          <a:ext cx="1476375" cy="304800"/>
        </p:xfrm>
        <a:graphic>
          <a:graphicData uri="http://schemas.openxmlformats.org/presentationml/2006/ole">
            <p:oleObj spid="_x0000_s4119" name="Equation" r:id="rId4" imgW="1473200" imgH="304800" progId="Equation.DSMT4">
              <p:embed/>
            </p:oleObj>
          </a:graphicData>
        </a:graphic>
      </p:graphicFrame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5796136" y="2996952"/>
          <a:ext cx="571500" cy="457200"/>
        </p:xfrm>
        <a:graphic>
          <a:graphicData uri="http://schemas.openxmlformats.org/presentationml/2006/ole">
            <p:oleObj spid="_x0000_s4118" name="Equation" r:id="rId5" imgW="571500" imgH="457200" progId="Equation.DSMT4">
              <p:embed/>
            </p:oleObj>
          </a:graphicData>
        </a:graphic>
      </p:graphicFrame>
      <p:graphicFrame>
        <p:nvGraphicFramePr>
          <p:cNvPr id="4117" name="Object 21"/>
          <p:cNvGraphicFramePr>
            <a:graphicFrameLocks noChangeAspect="1"/>
          </p:cNvGraphicFramePr>
          <p:nvPr/>
        </p:nvGraphicFramePr>
        <p:xfrm>
          <a:off x="3347864" y="3717032"/>
          <a:ext cx="1333500" cy="609600"/>
        </p:xfrm>
        <a:graphic>
          <a:graphicData uri="http://schemas.openxmlformats.org/presentationml/2006/ole">
            <p:oleObj spid="_x0000_s4117" name="Equation" r:id="rId6" imgW="1333500" imgH="609600" progId="Equation.DSMT4">
              <p:embed/>
            </p:oleObj>
          </a:graphicData>
        </a:graphic>
      </p:graphicFrame>
      <p:graphicFrame>
        <p:nvGraphicFramePr>
          <p:cNvPr id="4116" name="Object 20"/>
          <p:cNvGraphicFramePr>
            <a:graphicFrameLocks noChangeAspect="1"/>
          </p:cNvGraphicFramePr>
          <p:nvPr/>
        </p:nvGraphicFramePr>
        <p:xfrm>
          <a:off x="5868144" y="3789040"/>
          <a:ext cx="466725" cy="457200"/>
        </p:xfrm>
        <a:graphic>
          <a:graphicData uri="http://schemas.openxmlformats.org/presentationml/2006/ole">
            <p:oleObj spid="_x0000_s4116" name="Equation" r:id="rId7" imgW="469900" imgH="457200" progId="Equation.DSMT4">
              <p:embed/>
            </p:oleObj>
          </a:graphicData>
        </a:graphic>
      </p:graphicFrame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3275856" y="4509120"/>
          <a:ext cx="1495425" cy="733425"/>
        </p:xfrm>
        <a:graphic>
          <a:graphicData uri="http://schemas.openxmlformats.org/presentationml/2006/ole">
            <p:oleObj spid="_x0000_s4115" name="Equation" r:id="rId8" imgW="1498600" imgH="736600" progId="Equation.DSMT4">
              <p:embed/>
            </p:oleObj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5364088" y="4509120"/>
          <a:ext cx="1828800" cy="504825"/>
        </p:xfrm>
        <a:graphic>
          <a:graphicData uri="http://schemas.openxmlformats.org/presentationml/2006/ole">
            <p:oleObj spid="_x0000_s4114" name="Equation" r:id="rId9" imgW="1828800" imgH="508000" progId="Equation.DSMT4">
              <p:embed/>
            </p:oleObj>
          </a:graphicData>
        </a:graphic>
      </p:graphicFrame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3419872" y="5445224"/>
          <a:ext cx="990600" cy="504825"/>
        </p:xfrm>
        <a:graphic>
          <a:graphicData uri="http://schemas.openxmlformats.org/presentationml/2006/ole">
            <p:oleObj spid="_x0000_s4113" name="Equation" r:id="rId10" imgW="990600" imgH="508000" progId="Equation.DSMT4">
              <p:embed/>
            </p:oleObj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5940152" y="5373216"/>
          <a:ext cx="542925" cy="457200"/>
        </p:xfrm>
        <a:graphic>
          <a:graphicData uri="http://schemas.openxmlformats.org/presentationml/2006/ole">
            <p:oleObj spid="_x0000_s4112" name="Equation" r:id="rId11" imgW="545760" imgH="457200" progId="Equation.DSMT4">
              <p:embed/>
            </p:oleObj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3419872" y="6093296"/>
          <a:ext cx="885825" cy="266700"/>
        </p:xfrm>
        <a:graphic>
          <a:graphicData uri="http://schemas.openxmlformats.org/presentationml/2006/ole">
            <p:oleObj spid="_x0000_s4111" name="Equation" r:id="rId12" imgW="888614" imgH="266584" progId="Equation.DSMT4">
              <p:embed/>
            </p:oleObj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5940152" y="5949280"/>
          <a:ext cx="657225" cy="457200"/>
        </p:xfrm>
        <a:graphic>
          <a:graphicData uri="http://schemas.openxmlformats.org/presentationml/2006/ole">
            <p:oleObj spid="_x0000_s4110" name="Equation" r:id="rId13" imgW="6604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Motivation</a:t>
            </a:r>
          </a:p>
          <a:p>
            <a:r>
              <a:rPr lang="en-US" altLang="zh-TW" dirty="0" smtClean="0"/>
              <a:t>Overview </a:t>
            </a:r>
          </a:p>
          <a:p>
            <a:pPr lvl="1"/>
            <a:r>
              <a:rPr lang="en-US" altLang="zh-TW" dirty="0" smtClean="0"/>
              <a:t>Blurring model and geometric optics</a:t>
            </a:r>
          </a:p>
          <a:p>
            <a:pPr lvl="1"/>
            <a:r>
              <a:rPr lang="en-US" altLang="zh-TW" dirty="0" smtClean="0"/>
              <a:t>Blurring function</a:t>
            </a:r>
          </a:p>
          <a:p>
            <a:pPr lvl="1"/>
            <a:r>
              <a:rPr lang="en-US" altLang="zh-TW" dirty="0" smtClean="0"/>
              <a:t>Fourier optics</a:t>
            </a:r>
          </a:p>
          <a:p>
            <a:pPr lvl="1"/>
            <a:r>
              <a:rPr lang="en-US" altLang="zh-TW" dirty="0" smtClean="0"/>
              <a:t>Linear canonical transform (LCT) </a:t>
            </a:r>
          </a:p>
          <a:p>
            <a:r>
              <a:rPr lang="en-US" altLang="zh-TW" dirty="0" smtClean="0"/>
              <a:t>Depth estimation methods</a:t>
            </a:r>
          </a:p>
          <a:p>
            <a:pPr lvl="1"/>
            <a:r>
              <a:rPr lang="en-US" altLang="zh-TW" dirty="0" smtClean="0"/>
              <a:t>Binocular vision system</a:t>
            </a:r>
          </a:p>
          <a:p>
            <a:pPr lvl="1"/>
            <a:r>
              <a:rPr lang="en-US" altLang="zh-TW" dirty="0" smtClean="0"/>
              <a:t>Monocular vision system </a:t>
            </a:r>
          </a:p>
          <a:p>
            <a:r>
              <a:rPr lang="en-US" altLang="zh-TW" dirty="0" smtClean="0"/>
              <a:t>Focus recovery methods</a:t>
            </a:r>
          </a:p>
          <a:p>
            <a:r>
              <a:rPr lang="en-US" altLang="zh-TW" dirty="0" smtClean="0"/>
              <a:t> Reference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Linear Canonical Transform (4)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Consider a simple optical system.</a:t>
            </a:r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The equivalent LCT parameter:</a:t>
            </a:r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5" name="Group 140"/>
          <p:cNvGrpSpPr>
            <a:grpSpLocks/>
          </p:cNvGrpSpPr>
          <p:nvPr/>
        </p:nvGrpSpPr>
        <p:grpSpPr bwMode="auto">
          <a:xfrm>
            <a:off x="1619672" y="2060848"/>
            <a:ext cx="4464496" cy="1512168"/>
            <a:chOff x="793" y="1480"/>
            <a:chExt cx="3120" cy="1280"/>
          </a:xfrm>
        </p:grpSpPr>
        <p:grpSp>
          <p:nvGrpSpPr>
            <p:cNvPr id="6" name="Group 121"/>
            <p:cNvGrpSpPr>
              <a:grpSpLocks/>
            </p:cNvGrpSpPr>
            <p:nvPr/>
          </p:nvGrpSpPr>
          <p:grpSpPr bwMode="auto">
            <a:xfrm>
              <a:off x="793" y="1480"/>
              <a:ext cx="3120" cy="1280"/>
              <a:chOff x="703" y="1979"/>
              <a:chExt cx="3120" cy="1189"/>
            </a:xfrm>
          </p:grpSpPr>
          <p:sp>
            <p:nvSpPr>
              <p:cNvPr id="8" name="Rectangle 100"/>
              <p:cNvSpPr>
                <a:spLocks noChangeArrowheads="1"/>
              </p:cNvSpPr>
              <p:nvPr/>
            </p:nvSpPr>
            <p:spPr bwMode="auto">
              <a:xfrm>
                <a:off x="703" y="1979"/>
                <a:ext cx="3120" cy="1189"/>
              </a:xfrm>
              <a:prstGeom prst="rect">
                <a:avLst/>
              </a:prstGeom>
              <a:noFill/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" name="Oval 103"/>
              <p:cNvSpPr>
                <a:spLocks noChangeArrowheads="1"/>
              </p:cNvSpPr>
              <p:nvPr/>
            </p:nvSpPr>
            <p:spPr bwMode="auto">
              <a:xfrm>
                <a:off x="2239" y="2319"/>
                <a:ext cx="96" cy="50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0" name="Line 104"/>
              <p:cNvSpPr>
                <a:spLocks noChangeShapeType="1"/>
              </p:cNvSpPr>
              <p:nvPr/>
            </p:nvSpPr>
            <p:spPr bwMode="auto">
              <a:xfrm>
                <a:off x="2219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" name="Line 105"/>
              <p:cNvSpPr>
                <a:spLocks noChangeShapeType="1"/>
              </p:cNvSpPr>
              <p:nvPr/>
            </p:nvSpPr>
            <p:spPr bwMode="auto">
              <a:xfrm>
                <a:off x="2355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" name="Line 106"/>
              <p:cNvSpPr>
                <a:spLocks noChangeShapeType="1"/>
              </p:cNvSpPr>
              <p:nvPr/>
            </p:nvSpPr>
            <p:spPr bwMode="auto">
              <a:xfrm>
                <a:off x="2795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" name="Line 107"/>
              <p:cNvSpPr>
                <a:spLocks noChangeShapeType="1"/>
              </p:cNvSpPr>
              <p:nvPr/>
            </p:nvSpPr>
            <p:spPr bwMode="auto">
              <a:xfrm>
                <a:off x="1659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" name="Text Box 108"/>
              <p:cNvSpPr txBox="1">
                <a:spLocks noChangeArrowheads="1"/>
              </p:cNvSpPr>
              <p:nvPr/>
            </p:nvSpPr>
            <p:spPr bwMode="auto">
              <a:xfrm>
                <a:off x="1519" y="2903"/>
                <a:ext cx="360" cy="2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b="0" i="1"/>
                  <a:t>U</a:t>
                </a:r>
                <a:r>
                  <a:rPr lang="en-US" altLang="zh-TW" b="0" i="1" baseline="-25000"/>
                  <a:t>o</a:t>
                </a:r>
                <a:endParaRPr lang="en-US" altLang="zh-TW"/>
              </a:p>
            </p:txBody>
          </p:sp>
          <p:sp>
            <p:nvSpPr>
              <p:cNvPr id="15" name="Text Box 109"/>
              <p:cNvSpPr txBox="1">
                <a:spLocks noChangeArrowheads="1"/>
              </p:cNvSpPr>
              <p:nvPr/>
            </p:nvSpPr>
            <p:spPr bwMode="auto">
              <a:xfrm>
                <a:off x="2018" y="2913"/>
                <a:ext cx="377" cy="2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b="0" i="1"/>
                  <a:t>U</a:t>
                </a:r>
                <a:r>
                  <a:rPr lang="en-US" altLang="zh-TW" b="0" i="1" baseline="-25000"/>
                  <a:t>l</a:t>
                </a:r>
                <a:endParaRPr lang="en-US" altLang="zh-TW"/>
              </a:p>
            </p:txBody>
          </p:sp>
          <p:sp>
            <p:nvSpPr>
              <p:cNvPr id="16" name="Text Box 110"/>
              <p:cNvSpPr txBox="1">
                <a:spLocks noChangeArrowheads="1"/>
              </p:cNvSpPr>
              <p:nvPr/>
            </p:nvSpPr>
            <p:spPr bwMode="auto">
              <a:xfrm>
                <a:off x="2332" y="2913"/>
                <a:ext cx="321" cy="2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b="0" i="1"/>
                  <a:t>U</a:t>
                </a:r>
                <a:r>
                  <a:rPr lang="en-US" altLang="zh-TW" b="0" i="1" baseline="-25000"/>
                  <a:t>l’</a:t>
                </a:r>
                <a:endParaRPr lang="en-US" altLang="zh-TW"/>
              </a:p>
            </p:txBody>
          </p:sp>
          <p:sp>
            <p:nvSpPr>
              <p:cNvPr id="17" name="Text Box 111"/>
              <p:cNvSpPr txBox="1">
                <a:spLocks noChangeArrowheads="1"/>
              </p:cNvSpPr>
              <p:nvPr/>
            </p:nvSpPr>
            <p:spPr bwMode="auto">
              <a:xfrm>
                <a:off x="2671" y="2913"/>
                <a:ext cx="390" cy="2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b="0" i="1"/>
                  <a:t>U</a:t>
                </a:r>
                <a:r>
                  <a:rPr lang="en-US" altLang="zh-TW" b="0" i="1" baseline="-25000"/>
                  <a:t>i</a:t>
                </a:r>
                <a:endParaRPr lang="en-US" altLang="zh-TW"/>
              </a:p>
            </p:txBody>
          </p:sp>
          <p:sp>
            <p:nvSpPr>
              <p:cNvPr id="18" name="Line 112"/>
              <p:cNvSpPr>
                <a:spLocks noChangeShapeType="1"/>
              </p:cNvSpPr>
              <p:nvPr/>
            </p:nvSpPr>
            <p:spPr bwMode="auto">
              <a:xfrm>
                <a:off x="1671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9" name="Line 113"/>
              <p:cNvSpPr>
                <a:spLocks noChangeShapeType="1"/>
              </p:cNvSpPr>
              <p:nvPr/>
            </p:nvSpPr>
            <p:spPr bwMode="auto">
              <a:xfrm>
                <a:off x="2783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" name="Line 114"/>
              <p:cNvSpPr>
                <a:spLocks noChangeShapeType="1"/>
              </p:cNvSpPr>
              <p:nvPr/>
            </p:nvSpPr>
            <p:spPr bwMode="auto">
              <a:xfrm>
                <a:off x="1663" y="2234"/>
                <a:ext cx="5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" name="Line 115"/>
              <p:cNvSpPr>
                <a:spLocks noChangeShapeType="1"/>
              </p:cNvSpPr>
              <p:nvPr/>
            </p:nvSpPr>
            <p:spPr bwMode="auto">
              <a:xfrm>
                <a:off x="2335" y="2234"/>
                <a:ext cx="46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22" name="Group 116"/>
              <p:cNvGrpSpPr>
                <a:grpSpLocks/>
              </p:cNvGrpSpPr>
              <p:nvPr/>
            </p:nvGrpSpPr>
            <p:grpSpPr bwMode="auto">
              <a:xfrm>
                <a:off x="1815" y="2012"/>
                <a:ext cx="770" cy="274"/>
                <a:chOff x="4590" y="1510"/>
                <a:chExt cx="1931" cy="580"/>
              </a:xfrm>
            </p:grpSpPr>
            <p:sp>
              <p:nvSpPr>
                <p:cNvPr id="25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4590" y="1510"/>
                  <a:ext cx="529" cy="58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TW" altLang="zh-TW"/>
                </a:p>
              </p:txBody>
            </p:sp>
            <p:sp>
              <p:nvSpPr>
                <p:cNvPr id="26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6231" y="1510"/>
                  <a:ext cx="290" cy="45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zh-TW" altLang="zh-TW"/>
                </a:p>
              </p:txBody>
            </p:sp>
          </p:grpSp>
          <p:sp>
            <p:nvSpPr>
              <p:cNvPr id="23" name="Text Box 119"/>
              <p:cNvSpPr txBox="1">
                <a:spLocks noChangeArrowheads="1"/>
              </p:cNvSpPr>
              <p:nvPr/>
            </p:nvSpPr>
            <p:spPr bwMode="auto">
              <a:xfrm>
                <a:off x="1866" y="2045"/>
                <a:ext cx="21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zh-TW"/>
              </a:p>
            </p:txBody>
          </p:sp>
          <p:sp>
            <p:nvSpPr>
              <p:cNvPr id="24" name="Text Box 120"/>
              <p:cNvSpPr txBox="1">
                <a:spLocks noChangeArrowheads="1"/>
              </p:cNvSpPr>
              <p:nvPr/>
            </p:nvSpPr>
            <p:spPr bwMode="auto">
              <a:xfrm>
                <a:off x="2458" y="2049"/>
                <a:ext cx="21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dirty="0"/>
                  <a:t>s</a:t>
                </a:r>
              </a:p>
            </p:txBody>
          </p:sp>
        </p:grpSp>
        <p:graphicFrame>
          <p:nvGraphicFramePr>
            <p:cNvPr id="7" name="Object 139"/>
            <p:cNvGraphicFramePr>
              <a:graphicFrameLocks noChangeAspect="1"/>
            </p:cNvGraphicFramePr>
            <p:nvPr/>
          </p:nvGraphicFramePr>
          <p:xfrm>
            <a:off x="1952" y="1553"/>
            <a:ext cx="139" cy="226"/>
          </p:xfrm>
          <a:graphic>
            <a:graphicData uri="http://schemas.openxmlformats.org/presentationml/2006/ole">
              <p:oleObj spid="_x0000_s31746" name="Equation" r:id="rId4" imgW="101520" imgH="164880" progId="Equation.DSMT4">
                <p:embed/>
              </p:oleObj>
            </a:graphicData>
          </a:graphic>
        </p:graphicFrame>
      </p:grp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259632" y="4437112"/>
          <a:ext cx="6697663" cy="1479550"/>
        </p:xfrm>
        <a:graphic>
          <a:graphicData uri="http://schemas.openxmlformats.org/presentationml/2006/ole">
            <p:oleObj spid="_x0000_s31747" name="Equation" r:id="rId5" imgW="4013200" imgH="889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Linear Canonical Transform (4)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Special case of an optical system</a:t>
            </a:r>
            <a:endParaRPr lang="zh-TW" altLang="en-US" dirty="0"/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4644008" y="2276872"/>
          <a:ext cx="152400" cy="200025"/>
        </p:xfrm>
        <a:graphic>
          <a:graphicData uri="http://schemas.openxmlformats.org/presentationml/2006/ole">
            <p:oleObj spid="_x0000_s32777" name="Equation" r:id="rId4" imgW="152268" imgH="203024" progId="Equation.DSMT4">
              <p:embed/>
            </p:oleObj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3491880" y="2276872"/>
          <a:ext cx="152400" cy="200025"/>
        </p:xfrm>
        <a:graphic>
          <a:graphicData uri="http://schemas.openxmlformats.org/presentationml/2006/ole">
            <p:oleObj spid="_x0000_s32775" name="Equation" r:id="rId5" imgW="152268" imgH="203024" progId="Equation.DSMT4">
              <p:embed/>
            </p:oleObj>
          </a:graphicData>
        </a:graphic>
      </p:graphicFrame>
      <p:grpSp>
        <p:nvGrpSpPr>
          <p:cNvPr id="32771" name="Group 3"/>
          <p:cNvGrpSpPr>
            <a:grpSpLocks noChangeAspect="1"/>
          </p:cNvGrpSpPr>
          <p:nvPr/>
        </p:nvGrpSpPr>
        <p:grpSpPr bwMode="auto">
          <a:xfrm>
            <a:off x="1547664" y="2204864"/>
            <a:ext cx="5257800" cy="1600200"/>
            <a:chOff x="2359" y="547"/>
            <a:chExt cx="7200" cy="2240"/>
          </a:xfrm>
        </p:grpSpPr>
        <p:sp>
          <p:nvSpPr>
            <p:cNvPr id="32790" name="AutoShape 22"/>
            <p:cNvSpPr>
              <a:spLocks noChangeAspect="1" noChangeArrowheads="1" noTextEdit="1"/>
            </p:cNvSpPr>
            <p:nvPr/>
          </p:nvSpPr>
          <p:spPr bwMode="auto">
            <a:xfrm>
              <a:off x="2359" y="547"/>
              <a:ext cx="7200" cy="224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89" name="Oval 21"/>
            <p:cNvSpPr>
              <a:spLocks noChangeArrowheads="1"/>
            </p:cNvSpPr>
            <p:nvPr/>
          </p:nvSpPr>
          <p:spPr bwMode="auto">
            <a:xfrm>
              <a:off x="5801" y="1187"/>
              <a:ext cx="209" cy="9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88" name="Line 20"/>
            <p:cNvSpPr>
              <a:spLocks noChangeShapeType="1"/>
            </p:cNvSpPr>
            <p:nvPr/>
          </p:nvSpPr>
          <p:spPr bwMode="auto">
            <a:xfrm>
              <a:off x="5758" y="1187"/>
              <a:ext cx="0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87" name="Line 19"/>
            <p:cNvSpPr>
              <a:spLocks noChangeShapeType="1"/>
            </p:cNvSpPr>
            <p:nvPr/>
          </p:nvSpPr>
          <p:spPr bwMode="auto">
            <a:xfrm>
              <a:off x="6053" y="1187"/>
              <a:ext cx="1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86" name="Line 18"/>
            <p:cNvSpPr>
              <a:spLocks noChangeShapeType="1"/>
            </p:cNvSpPr>
            <p:nvPr/>
          </p:nvSpPr>
          <p:spPr bwMode="auto">
            <a:xfrm>
              <a:off x="7274" y="1187"/>
              <a:ext cx="1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85" name="Line 17"/>
            <p:cNvSpPr>
              <a:spLocks noChangeShapeType="1"/>
            </p:cNvSpPr>
            <p:nvPr/>
          </p:nvSpPr>
          <p:spPr bwMode="auto">
            <a:xfrm>
              <a:off x="4540" y="1187"/>
              <a:ext cx="1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84" name="Text Box 16"/>
            <p:cNvSpPr txBox="1">
              <a:spLocks noChangeArrowheads="1"/>
            </p:cNvSpPr>
            <p:nvPr/>
          </p:nvSpPr>
          <p:spPr bwMode="auto">
            <a:xfrm>
              <a:off x="4340" y="2307"/>
              <a:ext cx="52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U</a:t>
              </a:r>
              <a:r>
                <a:rPr kumimoji="1" lang="en-US" altLang="zh-TW" sz="12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o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2783" name="Text Box 15"/>
            <p:cNvSpPr txBox="1">
              <a:spLocks noChangeArrowheads="1"/>
            </p:cNvSpPr>
            <p:nvPr/>
          </p:nvSpPr>
          <p:spPr bwMode="auto">
            <a:xfrm>
              <a:off x="5488" y="2307"/>
              <a:ext cx="52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U</a:t>
              </a:r>
              <a:r>
                <a:rPr kumimoji="1" lang="en-US" altLang="zh-TW" sz="12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l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2782" name="Text Box 14"/>
            <p:cNvSpPr txBox="1">
              <a:spLocks noChangeArrowheads="1"/>
            </p:cNvSpPr>
            <p:nvPr/>
          </p:nvSpPr>
          <p:spPr bwMode="auto">
            <a:xfrm>
              <a:off x="5905" y="2307"/>
              <a:ext cx="52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U</a:t>
              </a:r>
              <a:r>
                <a:rPr kumimoji="1" lang="en-US" altLang="zh-TW" sz="12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l</a:t>
              </a:r>
              <a:r>
                <a:rPr kumimoji="1" lang="en-US" altLang="zh-TW" sz="12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新細明體" pitchFamily="18" charset="-120"/>
                  <a:cs typeface="Times New Roman" pitchFamily="18" charset="0"/>
                </a:rPr>
                <a:t>’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2781" name="Text Box 13"/>
            <p:cNvSpPr txBox="1">
              <a:spLocks noChangeArrowheads="1"/>
            </p:cNvSpPr>
            <p:nvPr/>
          </p:nvSpPr>
          <p:spPr bwMode="auto">
            <a:xfrm>
              <a:off x="6740" y="2307"/>
              <a:ext cx="523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U</a:t>
              </a:r>
              <a:r>
                <a:rPr kumimoji="1" lang="en-US" altLang="zh-TW" sz="12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2780" name="Line 12"/>
            <p:cNvSpPr>
              <a:spLocks noChangeShapeType="1"/>
            </p:cNvSpPr>
            <p:nvPr/>
          </p:nvSpPr>
          <p:spPr bwMode="auto">
            <a:xfrm>
              <a:off x="4566" y="1187"/>
              <a:ext cx="1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79" name="Line 11"/>
            <p:cNvSpPr>
              <a:spLocks noChangeShapeType="1"/>
            </p:cNvSpPr>
            <p:nvPr/>
          </p:nvSpPr>
          <p:spPr bwMode="auto">
            <a:xfrm>
              <a:off x="7248" y="1187"/>
              <a:ext cx="1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78" name="Line 10"/>
            <p:cNvSpPr>
              <a:spLocks noChangeShapeType="1"/>
            </p:cNvSpPr>
            <p:nvPr/>
          </p:nvSpPr>
          <p:spPr bwMode="auto">
            <a:xfrm>
              <a:off x="4549" y="1027"/>
              <a:ext cx="11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76" name="Text Box 8"/>
            <p:cNvSpPr txBox="1">
              <a:spLocks noChangeArrowheads="1"/>
            </p:cNvSpPr>
            <p:nvPr/>
          </p:nvSpPr>
          <p:spPr bwMode="auto">
            <a:xfrm>
              <a:off x="4888" y="609"/>
              <a:ext cx="460" cy="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zh-TW" altLang="en-US"/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6440" y="609"/>
              <a:ext cx="460" cy="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zh-TW" altLang="en-US"/>
            </a:p>
          </p:txBody>
        </p:sp>
        <p:sp>
          <p:nvSpPr>
            <p:cNvPr id="32773" name="Line 5"/>
            <p:cNvSpPr>
              <a:spLocks noChangeShapeType="1"/>
            </p:cNvSpPr>
            <p:nvPr/>
          </p:nvSpPr>
          <p:spPr bwMode="auto">
            <a:xfrm>
              <a:off x="6079" y="1027"/>
              <a:ext cx="119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772" name="Text Box 4"/>
            <p:cNvSpPr txBox="1">
              <a:spLocks noChangeArrowheads="1"/>
            </p:cNvSpPr>
            <p:nvPr/>
          </p:nvSpPr>
          <p:spPr bwMode="auto">
            <a:xfrm>
              <a:off x="7411" y="1371"/>
              <a:ext cx="158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f </a:t>
              </a:r>
              <a:r>
                <a:rPr kumimoji="1" lang="en-US" altLang="zh-TW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: focal length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2797" name="Rectangle 29"/>
          <p:cNvSpPr>
            <a:spLocks noChangeArrowheads="1"/>
          </p:cNvSpPr>
          <p:nvPr/>
        </p:nvSpPr>
        <p:spPr bwMode="auto">
          <a:xfrm>
            <a:off x="0" y="20002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32799" name="Object 31"/>
          <p:cNvGraphicFramePr>
            <a:graphicFrameLocks noChangeAspect="1"/>
          </p:cNvGraphicFramePr>
          <p:nvPr/>
        </p:nvGraphicFramePr>
        <p:xfrm>
          <a:off x="2267744" y="3933056"/>
          <a:ext cx="2915324" cy="792088"/>
        </p:xfrm>
        <a:graphic>
          <a:graphicData uri="http://schemas.openxmlformats.org/presentationml/2006/ole">
            <p:oleObj spid="_x0000_s32799" name="Equation" r:id="rId6" imgW="2527300" imgH="685800" progId="Equation.DSMT4">
              <p:embed/>
            </p:oleObj>
          </a:graphicData>
        </a:graphic>
      </p:graphicFrame>
      <p:sp>
        <p:nvSpPr>
          <p:cNvPr id="3280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32801" name="Object 33"/>
          <p:cNvGraphicFramePr>
            <a:graphicFrameLocks noChangeAspect="1"/>
          </p:cNvGraphicFramePr>
          <p:nvPr/>
        </p:nvGraphicFramePr>
        <p:xfrm>
          <a:off x="2051720" y="5013176"/>
          <a:ext cx="3538679" cy="936104"/>
        </p:xfrm>
        <a:graphic>
          <a:graphicData uri="http://schemas.openxmlformats.org/presentationml/2006/ole">
            <p:oleObj spid="_x0000_s32801" name="Equation" r:id="rId7" imgW="3276600" imgH="863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Motivation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Overview 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model and geometric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function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Fourier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Linear canonical transform (LCT) 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Depth estimation methods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Binocular vision system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Monocular vision system 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Focus recovery methods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Reference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Binocular Vision System(1)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37890" name="Picture 2" descr="robot ey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132856"/>
            <a:ext cx="365942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Binocular Vision System(2)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Binocular vision at a gazing point.</a:t>
            </a: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9971" name="Rectangle 35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9972" name="Rectangle 36"/>
          <p:cNvSpPr>
            <a:spLocks noChangeArrowheads="1"/>
          </p:cNvSpPr>
          <p:nvPr/>
        </p:nvSpPr>
        <p:spPr bwMode="auto">
          <a:xfrm>
            <a:off x="0" y="22860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9973" name="Rectangle 37"/>
          <p:cNvSpPr>
            <a:spLocks noChangeArrowheads="1"/>
          </p:cNvSpPr>
          <p:nvPr/>
        </p:nvSpPr>
        <p:spPr bwMode="auto">
          <a:xfrm>
            <a:off x="0" y="90487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39991" name="Object 55"/>
          <p:cNvGraphicFramePr>
            <a:graphicFrameLocks noChangeAspect="1"/>
          </p:cNvGraphicFramePr>
          <p:nvPr/>
        </p:nvGraphicFramePr>
        <p:xfrm>
          <a:off x="5076056" y="4437112"/>
          <a:ext cx="180975" cy="228600"/>
        </p:xfrm>
        <a:graphic>
          <a:graphicData uri="http://schemas.openxmlformats.org/presentationml/2006/ole">
            <p:oleObj spid="_x0000_s39991" name="Equation" r:id="rId4" imgW="177646" imgH="228402" progId="Equation.DSMT4">
              <p:embed/>
            </p:oleObj>
          </a:graphicData>
        </a:graphic>
      </p:graphicFrame>
      <p:graphicFrame>
        <p:nvGraphicFramePr>
          <p:cNvPr id="39989" name="Object 53"/>
          <p:cNvGraphicFramePr>
            <a:graphicFrameLocks noChangeAspect="1"/>
          </p:cNvGraphicFramePr>
          <p:nvPr/>
        </p:nvGraphicFramePr>
        <p:xfrm>
          <a:off x="3275856" y="4437112"/>
          <a:ext cx="180975" cy="219075"/>
        </p:xfrm>
        <a:graphic>
          <a:graphicData uri="http://schemas.openxmlformats.org/presentationml/2006/ole">
            <p:oleObj spid="_x0000_s39989" name="Equation" r:id="rId5" imgW="177646" imgH="228402" progId="Equation.DSMT4">
              <p:embed/>
            </p:oleObj>
          </a:graphicData>
        </a:graphic>
      </p:graphicFrame>
      <p:graphicFrame>
        <p:nvGraphicFramePr>
          <p:cNvPr id="39986" name="Object 50"/>
          <p:cNvGraphicFramePr>
            <a:graphicFrameLocks noChangeAspect="1"/>
          </p:cNvGraphicFramePr>
          <p:nvPr/>
        </p:nvGraphicFramePr>
        <p:xfrm>
          <a:off x="4211960" y="3717032"/>
          <a:ext cx="180975" cy="238125"/>
        </p:xfrm>
        <a:graphic>
          <a:graphicData uri="http://schemas.openxmlformats.org/presentationml/2006/ole">
            <p:oleObj spid="_x0000_s39986" name="Equation" r:id="rId6" imgW="177646" imgH="241091" progId="Equation.DSMT4">
              <p:embed/>
            </p:oleObj>
          </a:graphicData>
        </a:graphic>
      </p:graphicFrame>
      <p:grpSp>
        <p:nvGrpSpPr>
          <p:cNvPr id="39978" name="Group 42"/>
          <p:cNvGrpSpPr>
            <a:grpSpLocks noChangeAspect="1"/>
          </p:cNvGrpSpPr>
          <p:nvPr/>
        </p:nvGrpSpPr>
        <p:grpSpPr bwMode="auto">
          <a:xfrm>
            <a:off x="1763688" y="2924944"/>
            <a:ext cx="5334000" cy="2857500"/>
            <a:chOff x="2181" y="2253"/>
            <a:chExt cx="8400" cy="4500"/>
          </a:xfrm>
        </p:grpSpPr>
        <p:sp>
          <p:nvSpPr>
            <p:cNvPr id="40009" name="AutoShape 73"/>
            <p:cNvSpPr>
              <a:spLocks noChangeAspect="1" noChangeArrowheads="1" noTextEdit="1"/>
            </p:cNvSpPr>
            <p:nvPr/>
          </p:nvSpPr>
          <p:spPr bwMode="auto">
            <a:xfrm>
              <a:off x="2181" y="2253"/>
              <a:ext cx="8400" cy="45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39979" name="Group 43"/>
            <p:cNvGrpSpPr>
              <a:grpSpLocks/>
            </p:cNvGrpSpPr>
            <p:nvPr/>
          </p:nvGrpSpPr>
          <p:grpSpPr bwMode="auto">
            <a:xfrm>
              <a:off x="4241" y="2613"/>
              <a:ext cx="3918" cy="3960"/>
              <a:chOff x="4143" y="2793"/>
              <a:chExt cx="3918" cy="3960"/>
            </a:xfrm>
          </p:grpSpPr>
          <p:grpSp>
            <p:nvGrpSpPr>
              <p:cNvPr id="40006" name="Group 70"/>
              <p:cNvGrpSpPr>
                <a:grpSpLocks/>
              </p:cNvGrpSpPr>
              <p:nvPr/>
            </p:nvGrpSpPr>
            <p:grpSpPr bwMode="auto">
              <a:xfrm>
                <a:off x="5821" y="4257"/>
                <a:ext cx="200" cy="516"/>
                <a:chOff x="8541" y="4233"/>
                <a:chExt cx="600" cy="664"/>
              </a:xfrm>
            </p:grpSpPr>
            <p:sp>
              <p:nvSpPr>
                <p:cNvPr id="40008" name="Oval 72"/>
                <p:cNvSpPr>
                  <a:spLocks noChangeArrowheads="1"/>
                </p:cNvSpPr>
                <p:nvPr/>
              </p:nvSpPr>
              <p:spPr bwMode="auto">
                <a:xfrm>
                  <a:off x="8661" y="4233"/>
                  <a:ext cx="360" cy="5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40007" name="Rectangle 71"/>
                <p:cNvSpPr>
                  <a:spLocks noChangeArrowheads="1"/>
                </p:cNvSpPr>
                <p:nvPr/>
              </p:nvSpPr>
              <p:spPr bwMode="auto">
                <a:xfrm>
                  <a:off x="8541" y="4357"/>
                  <a:ext cx="60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40003" name="Group 67"/>
              <p:cNvGrpSpPr>
                <a:grpSpLocks/>
              </p:cNvGrpSpPr>
              <p:nvPr/>
            </p:nvGrpSpPr>
            <p:grpSpPr bwMode="auto">
              <a:xfrm rot="1420291">
                <a:off x="4143" y="5313"/>
                <a:ext cx="600" cy="664"/>
                <a:chOff x="8541" y="4233"/>
                <a:chExt cx="600" cy="664"/>
              </a:xfrm>
            </p:grpSpPr>
            <p:sp>
              <p:nvSpPr>
                <p:cNvPr id="40005" name="Oval 69"/>
                <p:cNvSpPr>
                  <a:spLocks noChangeArrowheads="1"/>
                </p:cNvSpPr>
                <p:nvPr/>
              </p:nvSpPr>
              <p:spPr bwMode="auto">
                <a:xfrm>
                  <a:off x="8661" y="4233"/>
                  <a:ext cx="360" cy="5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40004" name="Rectangle 68"/>
                <p:cNvSpPr>
                  <a:spLocks noChangeArrowheads="1"/>
                </p:cNvSpPr>
                <p:nvPr/>
              </p:nvSpPr>
              <p:spPr bwMode="auto">
                <a:xfrm>
                  <a:off x="8541" y="4357"/>
                  <a:ext cx="60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40000" name="Group 64"/>
              <p:cNvGrpSpPr>
                <a:grpSpLocks/>
              </p:cNvGrpSpPr>
              <p:nvPr/>
            </p:nvGrpSpPr>
            <p:grpSpPr bwMode="auto">
              <a:xfrm rot="-1079369">
                <a:off x="7411" y="5369"/>
                <a:ext cx="600" cy="664"/>
                <a:chOff x="8541" y="4233"/>
                <a:chExt cx="600" cy="664"/>
              </a:xfrm>
            </p:grpSpPr>
            <p:sp>
              <p:nvSpPr>
                <p:cNvPr id="40002" name="Oval 66"/>
                <p:cNvSpPr>
                  <a:spLocks noChangeArrowheads="1"/>
                </p:cNvSpPr>
                <p:nvPr/>
              </p:nvSpPr>
              <p:spPr bwMode="auto">
                <a:xfrm>
                  <a:off x="8661" y="4233"/>
                  <a:ext cx="360" cy="5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40001" name="Rectangle 65"/>
                <p:cNvSpPr>
                  <a:spLocks noChangeArrowheads="1"/>
                </p:cNvSpPr>
                <p:nvPr/>
              </p:nvSpPr>
              <p:spPr bwMode="auto">
                <a:xfrm>
                  <a:off x="8541" y="4357"/>
                  <a:ext cx="600" cy="5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  <p:sp>
            <p:nvSpPr>
              <p:cNvPr id="39999" name="Line 63"/>
              <p:cNvSpPr>
                <a:spLocks noChangeShapeType="1"/>
              </p:cNvSpPr>
              <p:nvPr/>
            </p:nvSpPr>
            <p:spPr bwMode="auto">
              <a:xfrm flipH="1">
                <a:off x="4341" y="3929"/>
                <a:ext cx="1440" cy="19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98" name="Line 62"/>
              <p:cNvSpPr>
                <a:spLocks noChangeShapeType="1"/>
              </p:cNvSpPr>
              <p:nvPr/>
            </p:nvSpPr>
            <p:spPr bwMode="auto">
              <a:xfrm>
                <a:off x="4341" y="5909"/>
                <a:ext cx="34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97" name="Line 61"/>
              <p:cNvSpPr>
                <a:spLocks noChangeShapeType="1"/>
              </p:cNvSpPr>
              <p:nvPr/>
            </p:nvSpPr>
            <p:spPr bwMode="auto">
              <a:xfrm>
                <a:off x="5781" y="3929"/>
                <a:ext cx="2040" cy="19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96" name="Line 60"/>
              <p:cNvSpPr>
                <a:spLocks noChangeShapeType="1"/>
              </p:cNvSpPr>
              <p:nvPr/>
            </p:nvSpPr>
            <p:spPr bwMode="auto">
              <a:xfrm flipH="1" flipV="1">
                <a:off x="5783" y="4012"/>
                <a:ext cx="222" cy="18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 type="stealth" w="med" len="med"/>
                <a:tailEnd type="stealth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95" name="Line 59"/>
              <p:cNvSpPr>
                <a:spLocks noChangeShapeType="1"/>
              </p:cNvSpPr>
              <p:nvPr/>
            </p:nvSpPr>
            <p:spPr bwMode="auto">
              <a:xfrm>
                <a:off x="7821" y="5009"/>
                <a:ext cx="1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94" name="Line 58"/>
              <p:cNvSpPr>
                <a:spLocks noChangeShapeType="1"/>
              </p:cNvSpPr>
              <p:nvPr/>
            </p:nvSpPr>
            <p:spPr bwMode="auto">
              <a:xfrm>
                <a:off x="4361" y="5009"/>
                <a:ext cx="1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93" name="Text Box 57"/>
              <p:cNvSpPr txBox="1">
                <a:spLocks noChangeArrowheads="1"/>
              </p:cNvSpPr>
              <p:nvPr/>
            </p:nvSpPr>
            <p:spPr bwMode="auto">
              <a:xfrm>
                <a:off x="5507" y="2793"/>
                <a:ext cx="2554" cy="1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Gazing point</a:t>
                </a:r>
                <a:endParaRPr kumimoji="1" lang="en-US" altLang="zh-TW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(Corresponding point)</a:t>
                </a:r>
                <a:endPara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39992" name="Oval 56"/>
              <p:cNvSpPr>
                <a:spLocks noChangeAspect="1" noChangeArrowheads="1"/>
              </p:cNvSpPr>
              <p:nvPr/>
            </p:nvSpPr>
            <p:spPr bwMode="auto">
              <a:xfrm>
                <a:off x="5746" y="3749"/>
                <a:ext cx="85" cy="12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90" name="Text Box 54"/>
              <p:cNvSpPr txBox="1">
                <a:spLocks noChangeArrowheads="1"/>
              </p:cNvSpPr>
              <p:nvPr/>
            </p:nvSpPr>
            <p:spPr bwMode="auto">
              <a:xfrm>
                <a:off x="7227" y="4899"/>
                <a:ext cx="674" cy="5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88" name="Text Box 52"/>
              <p:cNvSpPr txBox="1">
                <a:spLocks noChangeArrowheads="1"/>
              </p:cNvSpPr>
              <p:nvPr/>
            </p:nvSpPr>
            <p:spPr bwMode="auto">
              <a:xfrm>
                <a:off x="4324" y="4899"/>
                <a:ext cx="573" cy="7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9987" name="Line 51"/>
              <p:cNvSpPr>
                <a:spLocks noChangeShapeType="1"/>
              </p:cNvSpPr>
              <p:nvPr/>
            </p:nvSpPr>
            <p:spPr bwMode="auto">
              <a:xfrm>
                <a:off x="6044" y="4322"/>
                <a:ext cx="2" cy="15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85" name="Text Box 49"/>
              <p:cNvSpPr txBox="1">
                <a:spLocks noChangeArrowheads="1"/>
              </p:cNvSpPr>
              <p:nvPr/>
            </p:nvSpPr>
            <p:spPr bwMode="auto">
              <a:xfrm>
                <a:off x="5865" y="3879"/>
                <a:ext cx="568" cy="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39984" name="Text Box 48"/>
              <p:cNvSpPr txBox="1">
                <a:spLocks noChangeArrowheads="1"/>
              </p:cNvSpPr>
              <p:nvPr/>
            </p:nvSpPr>
            <p:spPr bwMode="auto">
              <a:xfrm>
                <a:off x="5391" y="6206"/>
                <a:ext cx="1602" cy="5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Baseline (</a:t>
                </a: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B</a:t>
                </a: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)</a:t>
                </a:r>
                <a:endPara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39983" name="Text Box 47"/>
              <p:cNvSpPr txBox="1">
                <a:spLocks noChangeArrowheads="1"/>
              </p:cNvSpPr>
              <p:nvPr/>
            </p:nvSpPr>
            <p:spPr bwMode="auto">
              <a:xfrm>
                <a:off x="6741" y="5673"/>
                <a:ext cx="793" cy="5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B</a:t>
                </a: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/2</a:t>
                </a:r>
                <a:endPara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39982" name="Text Box 46"/>
              <p:cNvSpPr txBox="1">
                <a:spLocks noChangeArrowheads="1"/>
              </p:cNvSpPr>
              <p:nvPr/>
            </p:nvSpPr>
            <p:spPr bwMode="auto">
              <a:xfrm>
                <a:off x="4777" y="5673"/>
                <a:ext cx="793" cy="5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B</a:t>
                </a: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/2</a:t>
                </a:r>
                <a:endPara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39981" name="Line 45"/>
              <p:cNvSpPr>
                <a:spLocks noChangeShapeType="1"/>
              </p:cNvSpPr>
              <p:nvPr/>
            </p:nvSpPr>
            <p:spPr bwMode="auto">
              <a:xfrm>
                <a:off x="4341" y="6213"/>
                <a:ext cx="34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med"/>
                <a:tailEnd type="stealth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980" name="Text Box 44"/>
              <p:cNvSpPr txBox="1">
                <a:spLocks noChangeArrowheads="1"/>
              </p:cNvSpPr>
              <p:nvPr/>
            </p:nvSpPr>
            <p:spPr bwMode="auto">
              <a:xfrm>
                <a:off x="4792" y="4738"/>
                <a:ext cx="1404" cy="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Depth (</a:t>
                </a: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u</a:t>
                </a: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新細明體" pitchFamily="18" charset="-120"/>
                    <a:cs typeface="Times New Roman" pitchFamily="18" charset="0"/>
                  </a:rPr>
                  <a:t>)</a:t>
                </a:r>
                <a:endPara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</p:grpSp>
      </p:grpSp>
      <p:sp>
        <p:nvSpPr>
          <p:cNvPr id="40010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0012" name="Rectangle 76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0013" name="Rectangle 77"/>
          <p:cNvSpPr>
            <a:spLocks noChangeArrowheads="1"/>
          </p:cNvSpPr>
          <p:nvPr/>
        </p:nvSpPr>
        <p:spPr bwMode="auto">
          <a:xfrm>
            <a:off x="0" y="22860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0014" name="Rectangle 78"/>
          <p:cNvSpPr>
            <a:spLocks noChangeArrowheads="1"/>
          </p:cNvSpPr>
          <p:nvPr/>
        </p:nvSpPr>
        <p:spPr bwMode="auto">
          <a:xfrm>
            <a:off x="0" y="90487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0020" name="Rectangle 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40019" name="Object 83"/>
          <p:cNvGraphicFramePr>
            <a:graphicFrameLocks noChangeAspect="1"/>
          </p:cNvGraphicFramePr>
          <p:nvPr/>
        </p:nvGraphicFramePr>
        <p:xfrm>
          <a:off x="1763687" y="1953725"/>
          <a:ext cx="4032449" cy="755194"/>
        </p:xfrm>
        <a:graphic>
          <a:graphicData uri="http://schemas.openxmlformats.org/presentationml/2006/ole">
            <p:oleObj spid="_x0000_s40019" name="Equation" r:id="rId7" imgW="2692400" imgH="50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Motivation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Overview 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model and geometric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function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Fourier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Linear canonical transform (LCT) 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Depth estimation methods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Binocular vision system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Monocular vision system 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Focus recovery methods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Reference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Monocular Vision System(1)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Method 1:</a:t>
            </a:r>
          </a:p>
          <a:p>
            <a:pPr lvl="1"/>
            <a:r>
              <a:rPr lang="en-US" altLang="zh-TW" dirty="0" smtClean="0"/>
              <a:t>Utilizing diffusion parameter to calculate depth value.</a:t>
            </a:r>
          </a:p>
          <a:p>
            <a:pPr lvl="1"/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1115616" y="3212976"/>
          <a:ext cx="2627598" cy="1656184"/>
        </p:xfrm>
        <a:graphic>
          <a:graphicData uri="http://schemas.openxmlformats.org/presentationml/2006/ole">
            <p:oleObj spid="_x0000_s52225" name="Equation" r:id="rId4" imgW="1574800" imgH="990600" progId="Equation.DSMT4">
              <p:embed/>
            </p:oleObj>
          </a:graphicData>
        </a:graphic>
      </p:graphicFrame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0" name="Group 70"/>
          <p:cNvGrpSpPr>
            <a:grpSpLocks/>
          </p:cNvGrpSpPr>
          <p:nvPr/>
        </p:nvGrpSpPr>
        <p:grpSpPr bwMode="auto">
          <a:xfrm>
            <a:off x="4067944" y="3284984"/>
            <a:ext cx="4680519" cy="2232248"/>
            <a:chOff x="839" y="2796"/>
            <a:chExt cx="4558" cy="1604"/>
          </a:xfrm>
        </p:grpSpPr>
        <p:grpSp>
          <p:nvGrpSpPr>
            <p:cNvPr id="11" name="Group 69"/>
            <p:cNvGrpSpPr>
              <a:grpSpLocks/>
            </p:cNvGrpSpPr>
            <p:nvPr/>
          </p:nvGrpSpPr>
          <p:grpSpPr bwMode="auto">
            <a:xfrm>
              <a:off x="3640" y="2931"/>
              <a:ext cx="1757" cy="544"/>
              <a:chOff x="3436" y="2931"/>
              <a:chExt cx="1757" cy="544"/>
            </a:xfrm>
          </p:grpSpPr>
          <p:sp>
            <p:nvSpPr>
              <p:cNvPr id="39" name="Line 36"/>
              <p:cNvSpPr>
                <a:spLocks noChangeShapeType="1"/>
              </p:cNvSpPr>
              <p:nvPr/>
            </p:nvSpPr>
            <p:spPr bwMode="auto">
              <a:xfrm flipH="1">
                <a:off x="3436" y="3157"/>
                <a:ext cx="459" cy="31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40" name="Text Box 37"/>
              <p:cNvSpPr txBox="1">
                <a:spLocks noChangeArrowheads="1"/>
              </p:cNvSpPr>
              <p:nvPr/>
            </p:nvSpPr>
            <p:spPr bwMode="auto">
              <a:xfrm>
                <a:off x="3532" y="2931"/>
                <a:ext cx="1661" cy="24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/>
                  <a:t>Blurring radius: R&gt;0</a:t>
                </a:r>
              </a:p>
            </p:txBody>
          </p:sp>
        </p:grpSp>
        <p:grpSp>
          <p:nvGrpSpPr>
            <p:cNvPr id="12" name="Group 67"/>
            <p:cNvGrpSpPr>
              <a:grpSpLocks/>
            </p:cNvGrpSpPr>
            <p:nvPr/>
          </p:nvGrpSpPr>
          <p:grpSpPr bwMode="auto">
            <a:xfrm>
              <a:off x="839" y="2797"/>
              <a:ext cx="3242" cy="1604"/>
              <a:chOff x="295" y="2795"/>
              <a:chExt cx="2948" cy="1543"/>
            </a:xfrm>
          </p:grpSpPr>
          <p:grpSp>
            <p:nvGrpSpPr>
              <p:cNvPr id="13" name="Group 38"/>
              <p:cNvGrpSpPr>
                <a:grpSpLocks/>
              </p:cNvGrpSpPr>
              <p:nvPr/>
            </p:nvGrpSpPr>
            <p:grpSpPr bwMode="auto">
              <a:xfrm>
                <a:off x="522" y="2838"/>
                <a:ext cx="2456" cy="1500"/>
                <a:chOff x="432" y="3158"/>
                <a:chExt cx="2436" cy="1426"/>
              </a:xfrm>
            </p:grpSpPr>
            <p:grpSp>
              <p:nvGrpSpPr>
                <p:cNvPr id="15" name="Group 39"/>
                <p:cNvGrpSpPr>
                  <a:grpSpLocks/>
                </p:cNvGrpSpPr>
                <p:nvPr/>
              </p:nvGrpSpPr>
              <p:grpSpPr bwMode="auto">
                <a:xfrm>
                  <a:off x="432" y="3158"/>
                  <a:ext cx="2436" cy="992"/>
                  <a:chOff x="3427" y="6744"/>
                  <a:chExt cx="6070" cy="2480"/>
                </a:xfrm>
              </p:grpSpPr>
              <p:sp>
                <p:nvSpPr>
                  <p:cNvPr id="19" name="Freeform 40"/>
                  <p:cNvSpPr>
                    <a:spLocks/>
                  </p:cNvSpPr>
                  <p:nvPr/>
                </p:nvSpPr>
                <p:spPr bwMode="auto">
                  <a:xfrm rot="-153080">
                    <a:off x="5611" y="7011"/>
                    <a:ext cx="177" cy="1613"/>
                  </a:xfrm>
                  <a:custGeom>
                    <a:avLst/>
                    <a:gdLst/>
                    <a:ahLst/>
                    <a:cxnLst>
                      <a:cxn ang="0">
                        <a:pos x="260" y="0"/>
                      </a:cxn>
                      <a:cxn ang="0">
                        <a:pos x="20" y="720"/>
                      </a:cxn>
                      <a:cxn ang="0">
                        <a:pos x="140" y="1620"/>
                      </a:cxn>
                      <a:cxn ang="0">
                        <a:pos x="380" y="720"/>
                      </a:cxn>
                      <a:cxn ang="0">
                        <a:pos x="260" y="0"/>
                      </a:cxn>
                    </a:cxnLst>
                    <a:rect l="0" t="0" r="r" b="b"/>
                    <a:pathLst>
                      <a:path w="400" h="1620">
                        <a:moveTo>
                          <a:pt x="260" y="0"/>
                        </a:moveTo>
                        <a:cubicBezTo>
                          <a:pt x="200" y="0"/>
                          <a:pt x="40" y="450"/>
                          <a:pt x="20" y="720"/>
                        </a:cubicBezTo>
                        <a:cubicBezTo>
                          <a:pt x="0" y="990"/>
                          <a:pt x="80" y="1620"/>
                          <a:pt x="140" y="1620"/>
                        </a:cubicBezTo>
                        <a:cubicBezTo>
                          <a:pt x="200" y="1620"/>
                          <a:pt x="360" y="990"/>
                          <a:pt x="380" y="720"/>
                        </a:cubicBezTo>
                        <a:cubicBezTo>
                          <a:pt x="400" y="450"/>
                          <a:pt x="320" y="0"/>
                          <a:pt x="260" y="0"/>
                        </a:cubicBez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0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450" y="7804"/>
                    <a:ext cx="49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1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69" y="6834"/>
                    <a:ext cx="8" cy="198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2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71" y="6744"/>
                    <a:ext cx="403" cy="3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F</a:t>
                    </a:r>
                    <a:endParaRPr lang="en-US" altLang="zh-TW"/>
                  </a:p>
                </p:txBody>
              </p:sp>
              <p:sp>
                <p:nvSpPr>
                  <p:cNvPr id="23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692" y="7011"/>
                    <a:ext cx="1" cy="8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4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20" y="7474"/>
                    <a:ext cx="602" cy="47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D</a:t>
                    </a:r>
                    <a:r>
                      <a:rPr lang="en-US" altLang="zh-TW" sz="1000" b="0">
                        <a:latin typeface="Times New Roman" pitchFamily="18" charset="0"/>
                      </a:rPr>
                      <a:t>/2</a:t>
                    </a:r>
                    <a:endParaRPr lang="en-US" altLang="zh-TW"/>
                  </a:p>
                </p:txBody>
              </p:sp>
              <p:sp>
                <p:nvSpPr>
                  <p:cNvPr id="25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51" y="7254"/>
                    <a:ext cx="0" cy="5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med" len="med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6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5684" y="7014"/>
                    <a:ext cx="100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7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11" y="6754"/>
                    <a:ext cx="403" cy="3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F</a:t>
                    </a:r>
                    <a:endParaRPr lang="en-US" altLang="zh-TW"/>
                  </a:p>
                </p:txBody>
              </p:sp>
              <p:sp>
                <p:nvSpPr>
                  <p:cNvPr id="2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651" y="7024"/>
                    <a:ext cx="10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9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3451" y="7934"/>
                    <a:ext cx="22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0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11" y="7864"/>
                    <a:ext cx="403" cy="3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u</a:t>
                    </a:r>
                    <a:endParaRPr lang="en-US" altLang="zh-TW"/>
                  </a:p>
                </p:txBody>
              </p:sp>
              <p:sp>
                <p:nvSpPr>
                  <p:cNvPr id="31" name="Line 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684" y="7944"/>
                    <a:ext cx="268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2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60" y="7664"/>
                    <a:ext cx="403" cy="3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s</a:t>
                    </a:r>
                    <a:endParaRPr lang="en-US" altLang="zh-TW"/>
                  </a:p>
                </p:txBody>
              </p:sp>
              <p:sp>
                <p:nvSpPr>
                  <p:cNvPr id="33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3437" y="7294"/>
                    <a:ext cx="4934" cy="108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4" name="Freeform 55"/>
                  <p:cNvSpPr>
                    <a:spLocks/>
                  </p:cNvSpPr>
                  <p:nvPr/>
                </p:nvSpPr>
                <p:spPr bwMode="auto">
                  <a:xfrm>
                    <a:off x="8414" y="8194"/>
                    <a:ext cx="119" cy="41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40" y="0"/>
                      </a:cxn>
                      <a:cxn ang="0">
                        <a:pos x="240" y="360"/>
                      </a:cxn>
                      <a:cxn ang="0">
                        <a:pos x="0" y="360"/>
                      </a:cxn>
                    </a:cxnLst>
                    <a:rect l="0" t="0" r="r" b="b"/>
                    <a:pathLst>
                      <a:path w="240" h="360">
                        <a:moveTo>
                          <a:pt x="0" y="0"/>
                        </a:moveTo>
                        <a:lnTo>
                          <a:pt x="240" y="0"/>
                        </a:lnTo>
                        <a:lnTo>
                          <a:pt x="240" y="360"/>
                        </a:lnTo>
                        <a:lnTo>
                          <a:pt x="0" y="360"/>
                        </a:lnTo>
                      </a:path>
                    </a:pathLst>
                  </a:custGeom>
                  <a:noFill/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3427" y="7264"/>
                    <a:ext cx="2273" cy="95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5704" y="8194"/>
                    <a:ext cx="266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7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371" y="8214"/>
                    <a:ext cx="1126" cy="41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>
                        <a:latin typeface="Times New Roman" pitchFamily="18" charset="0"/>
                      </a:rPr>
                      <a:t>2</a:t>
                    </a:r>
                    <a:r>
                      <a:rPr lang="en-US" altLang="zh-TW" sz="1000" b="0" i="1">
                        <a:latin typeface="Times New Roman" pitchFamily="18" charset="0"/>
                      </a:rPr>
                      <a:t>R</a:t>
                    </a:r>
                    <a:r>
                      <a:rPr lang="en-US" altLang="zh-TW" sz="1000" b="0">
                        <a:latin typeface="Times New Roman" pitchFamily="18" charset="0"/>
                      </a:rPr>
                      <a:t> : </a:t>
                    </a:r>
                    <a:r>
                      <a:rPr lang="en-US" altLang="zh-TW" sz="1000" b="0" i="1">
                        <a:latin typeface="Times New Roman" pitchFamily="18" charset="0"/>
                      </a:rPr>
                      <a:t>R</a:t>
                    </a:r>
                    <a:r>
                      <a:rPr lang="en-US" altLang="zh-TW" sz="1000" b="0">
                        <a:latin typeface="Times New Roman" pitchFamily="18" charset="0"/>
                      </a:rPr>
                      <a:t>&gt;0</a:t>
                    </a:r>
                    <a:endParaRPr lang="en-US" altLang="zh-TW"/>
                  </a:p>
                </p:txBody>
              </p:sp>
              <p:sp>
                <p:nvSpPr>
                  <p:cNvPr id="38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44" y="8794"/>
                    <a:ext cx="829" cy="43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>
                        <a:latin typeface="Times New Roman" pitchFamily="18" charset="0"/>
                      </a:rPr>
                      <a:t>screen</a:t>
                    </a:r>
                    <a:endParaRPr lang="en-US" altLang="zh-TW"/>
                  </a:p>
                </p:txBody>
              </p:sp>
            </p:grpSp>
            <p:grpSp>
              <p:nvGrpSpPr>
                <p:cNvPr id="16" name="Group 63"/>
                <p:cNvGrpSpPr>
                  <a:grpSpLocks/>
                </p:cNvGrpSpPr>
                <p:nvPr/>
              </p:nvGrpSpPr>
              <p:grpSpPr bwMode="auto">
                <a:xfrm>
                  <a:off x="1344" y="4386"/>
                  <a:ext cx="712" cy="198"/>
                  <a:chOff x="5659" y="5640"/>
                  <a:chExt cx="1781" cy="396"/>
                </a:xfrm>
              </p:grpSpPr>
              <p:sp>
                <p:nvSpPr>
                  <p:cNvPr id="17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5659" y="5640"/>
                    <a:ext cx="1781" cy="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arrow" w="sm" len="sm"/>
                    <a:tailEnd type="arrow" w="sm" len="sm"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18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80" y="5687"/>
                    <a:ext cx="403" cy="349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r>
                      <a:rPr lang="en-US" altLang="zh-TW" sz="1000" b="0" i="1">
                        <a:latin typeface="Times New Roman" pitchFamily="18" charset="0"/>
                      </a:rPr>
                      <a:t>v</a:t>
                    </a:r>
                    <a:endParaRPr lang="en-US" altLang="zh-TW"/>
                  </a:p>
                </p:txBody>
              </p:sp>
            </p:grpSp>
          </p:grpSp>
          <p:sp>
            <p:nvSpPr>
              <p:cNvPr id="14" name="Rectangle 66"/>
              <p:cNvSpPr>
                <a:spLocks noChangeArrowheads="1"/>
              </p:cNvSpPr>
              <p:nvPr/>
            </p:nvSpPr>
            <p:spPr bwMode="auto">
              <a:xfrm>
                <a:off x="295" y="2795"/>
                <a:ext cx="2948" cy="11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Monocular Vision System(2)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Using  </a:t>
            </a:r>
            <a:r>
              <a:rPr lang="en-US" altLang="zh-TW" dirty="0" smtClean="0"/>
              <a:t>power spectral density to calculate depth value.</a:t>
            </a:r>
          </a:p>
          <a:p>
            <a:pPr lvl="1">
              <a:buNone/>
            </a:pPr>
            <a:endParaRPr lang="zh-TW" altLang="en-US" dirty="0"/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1547664" y="2204864"/>
          <a:ext cx="5707109" cy="3384376"/>
        </p:xfrm>
        <a:graphic>
          <a:graphicData uri="http://schemas.openxmlformats.org/presentationml/2006/ole">
            <p:oleObj spid="_x0000_s80898" name="Equation" r:id="rId4" imgW="4431960" imgH="262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Monocular Vision </a:t>
            </a:r>
            <a:r>
              <a:rPr lang="en-US" altLang="zh-TW" dirty="0" smtClean="0"/>
              <a:t>System(3)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Method 2:</a:t>
            </a:r>
          </a:p>
          <a:p>
            <a:pPr lvl="1"/>
            <a:r>
              <a:rPr lang="en-US" altLang="zh-TW" dirty="0" smtClean="0"/>
              <a:t>Take differentiation on equation I which respect to     . </a:t>
            </a:r>
            <a:endParaRPr lang="zh-TW" altLang="en-US" dirty="0"/>
          </a:p>
        </p:txBody>
      </p: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7164288" y="1916832"/>
          <a:ext cx="288032" cy="370327"/>
        </p:xfrm>
        <a:graphic>
          <a:graphicData uri="http://schemas.openxmlformats.org/presentationml/2006/ole">
            <p:oleObj spid="_x0000_s119811" name="Equation" r:id="rId4" imgW="177480" imgH="228600" progId="Equation.DSMT4">
              <p:embed/>
            </p:oleObj>
          </a:graphicData>
        </a:graphic>
      </p:graphicFrame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899592" y="2924944"/>
          <a:ext cx="3590925" cy="838200"/>
        </p:xfrm>
        <a:graphic>
          <a:graphicData uri="http://schemas.openxmlformats.org/presentationml/2006/ole">
            <p:oleObj spid="_x0000_s119812" name="Equation" r:id="rId5" imgW="3594100" imgH="838200" progId="Equation.DSMT4">
              <p:embed/>
            </p:oleObj>
          </a:graphicData>
        </a:graphic>
      </p:graphicFrame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19814" name="Object 6"/>
          <p:cNvGraphicFramePr>
            <a:graphicFrameLocks noChangeAspect="1"/>
          </p:cNvGraphicFramePr>
          <p:nvPr/>
        </p:nvGraphicFramePr>
        <p:xfrm>
          <a:off x="899592" y="4149080"/>
          <a:ext cx="1181100" cy="428625"/>
        </p:xfrm>
        <a:graphic>
          <a:graphicData uri="http://schemas.openxmlformats.org/presentationml/2006/ole">
            <p:oleObj spid="_x0000_s119814" name="Equation" r:id="rId6" imgW="1180588" imgH="431613" progId="Equation.DSMT4">
              <p:embed/>
            </p:oleObj>
          </a:graphicData>
        </a:graphic>
      </p:graphicFrame>
      <p:graphicFrame>
        <p:nvGraphicFramePr>
          <p:cNvPr id="119816" name="Object 8"/>
          <p:cNvGraphicFramePr>
            <a:graphicFrameLocks noChangeAspect="1"/>
          </p:cNvGraphicFramePr>
          <p:nvPr/>
        </p:nvGraphicFramePr>
        <p:xfrm>
          <a:off x="4716016" y="3501008"/>
          <a:ext cx="3797300" cy="939800"/>
        </p:xfrm>
        <a:graphic>
          <a:graphicData uri="http://schemas.openxmlformats.org/presentationml/2006/ole">
            <p:oleObj spid="_x0000_s119816" name="Equation" r:id="rId7" imgW="3797280" imgH="939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Monocular Vision </a:t>
            </a:r>
            <a:r>
              <a:rPr lang="en-US" altLang="zh-TW" dirty="0" smtClean="0"/>
              <a:t>System(4)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Method 3:</a:t>
            </a:r>
          </a:p>
          <a:p>
            <a:pPr lvl="1"/>
            <a:r>
              <a:rPr lang="en-US" altLang="zh-TW" dirty="0" smtClean="0"/>
              <a:t>Using LCT blurring models </a:t>
            </a:r>
            <a:endParaRPr lang="zh-TW" altLang="en-US" dirty="0"/>
          </a:p>
        </p:txBody>
      </p:sp>
      <p:grpSp>
        <p:nvGrpSpPr>
          <p:cNvPr id="5" name="Group 140"/>
          <p:cNvGrpSpPr>
            <a:grpSpLocks/>
          </p:cNvGrpSpPr>
          <p:nvPr/>
        </p:nvGrpSpPr>
        <p:grpSpPr bwMode="auto">
          <a:xfrm>
            <a:off x="2555776" y="2420888"/>
            <a:ext cx="3888432" cy="1080120"/>
            <a:chOff x="793" y="1480"/>
            <a:chExt cx="3120" cy="1280"/>
          </a:xfrm>
        </p:grpSpPr>
        <p:grpSp>
          <p:nvGrpSpPr>
            <p:cNvPr id="6" name="Group 121"/>
            <p:cNvGrpSpPr>
              <a:grpSpLocks/>
            </p:cNvGrpSpPr>
            <p:nvPr/>
          </p:nvGrpSpPr>
          <p:grpSpPr bwMode="auto">
            <a:xfrm>
              <a:off x="793" y="1480"/>
              <a:ext cx="3120" cy="1280"/>
              <a:chOff x="703" y="1979"/>
              <a:chExt cx="3120" cy="1189"/>
            </a:xfrm>
          </p:grpSpPr>
          <p:sp>
            <p:nvSpPr>
              <p:cNvPr id="8" name="Rectangle 100"/>
              <p:cNvSpPr>
                <a:spLocks noChangeArrowheads="1"/>
              </p:cNvSpPr>
              <p:nvPr/>
            </p:nvSpPr>
            <p:spPr bwMode="auto">
              <a:xfrm>
                <a:off x="703" y="1979"/>
                <a:ext cx="3120" cy="1189"/>
              </a:xfrm>
              <a:prstGeom prst="rect">
                <a:avLst/>
              </a:prstGeom>
              <a:noFill/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9" name="Oval 103"/>
              <p:cNvSpPr>
                <a:spLocks noChangeArrowheads="1"/>
              </p:cNvSpPr>
              <p:nvPr/>
            </p:nvSpPr>
            <p:spPr bwMode="auto">
              <a:xfrm>
                <a:off x="2239" y="2319"/>
                <a:ext cx="96" cy="50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0" name="Line 104"/>
              <p:cNvSpPr>
                <a:spLocks noChangeShapeType="1"/>
              </p:cNvSpPr>
              <p:nvPr/>
            </p:nvSpPr>
            <p:spPr bwMode="auto">
              <a:xfrm>
                <a:off x="2219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" name="Line 105"/>
              <p:cNvSpPr>
                <a:spLocks noChangeShapeType="1"/>
              </p:cNvSpPr>
              <p:nvPr/>
            </p:nvSpPr>
            <p:spPr bwMode="auto">
              <a:xfrm>
                <a:off x="2355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" name="Line 106"/>
              <p:cNvSpPr>
                <a:spLocks noChangeShapeType="1"/>
              </p:cNvSpPr>
              <p:nvPr/>
            </p:nvSpPr>
            <p:spPr bwMode="auto">
              <a:xfrm>
                <a:off x="2795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" name="Line 107"/>
              <p:cNvSpPr>
                <a:spLocks noChangeShapeType="1"/>
              </p:cNvSpPr>
              <p:nvPr/>
            </p:nvSpPr>
            <p:spPr bwMode="auto">
              <a:xfrm>
                <a:off x="1659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" name="Text Box 108"/>
              <p:cNvSpPr txBox="1">
                <a:spLocks noChangeArrowheads="1"/>
              </p:cNvSpPr>
              <p:nvPr/>
            </p:nvSpPr>
            <p:spPr bwMode="auto">
              <a:xfrm>
                <a:off x="1519" y="2903"/>
                <a:ext cx="360" cy="2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b="0" i="1"/>
                  <a:t>U</a:t>
                </a:r>
                <a:r>
                  <a:rPr lang="en-US" altLang="zh-TW" b="0" i="1" baseline="-25000"/>
                  <a:t>o</a:t>
                </a:r>
                <a:endParaRPr lang="en-US" altLang="zh-TW"/>
              </a:p>
            </p:txBody>
          </p:sp>
          <p:sp>
            <p:nvSpPr>
              <p:cNvPr id="15" name="Text Box 109"/>
              <p:cNvSpPr txBox="1">
                <a:spLocks noChangeArrowheads="1"/>
              </p:cNvSpPr>
              <p:nvPr/>
            </p:nvSpPr>
            <p:spPr bwMode="auto">
              <a:xfrm>
                <a:off x="2018" y="2913"/>
                <a:ext cx="377" cy="2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b="0" i="1"/>
                  <a:t>U</a:t>
                </a:r>
                <a:r>
                  <a:rPr lang="en-US" altLang="zh-TW" b="0" i="1" baseline="-25000"/>
                  <a:t>l</a:t>
                </a:r>
                <a:endParaRPr lang="en-US" altLang="zh-TW"/>
              </a:p>
            </p:txBody>
          </p:sp>
          <p:sp>
            <p:nvSpPr>
              <p:cNvPr id="16" name="Text Box 110"/>
              <p:cNvSpPr txBox="1">
                <a:spLocks noChangeArrowheads="1"/>
              </p:cNvSpPr>
              <p:nvPr/>
            </p:nvSpPr>
            <p:spPr bwMode="auto">
              <a:xfrm>
                <a:off x="2332" y="2913"/>
                <a:ext cx="321" cy="2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b="0" i="1" dirty="0" err="1"/>
                  <a:t>U</a:t>
                </a:r>
                <a:r>
                  <a:rPr lang="en-US" altLang="zh-TW" b="0" i="1" baseline="-25000" dirty="0" err="1"/>
                  <a:t>l</a:t>
                </a:r>
                <a:r>
                  <a:rPr lang="en-US" altLang="zh-TW" b="0" i="1" baseline="-25000" dirty="0"/>
                  <a:t>’</a:t>
                </a:r>
                <a:endParaRPr lang="en-US" altLang="zh-TW" dirty="0"/>
              </a:p>
            </p:txBody>
          </p:sp>
          <p:sp>
            <p:nvSpPr>
              <p:cNvPr id="17" name="Text Box 111"/>
              <p:cNvSpPr txBox="1">
                <a:spLocks noChangeArrowheads="1"/>
              </p:cNvSpPr>
              <p:nvPr/>
            </p:nvSpPr>
            <p:spPr bwMode="auto">
              <a:xfrm>
                <a:off x="2671" y="2913"/>
                <a:ext cx="390" cy="25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b="0" i="1"/>
                  <a:t>U</a:t>
                </a:r>
                <a:r>
                  <a:rPr lang="en-US" altLang="zh-TW" b="0" i="1" baseline="-25000"/>
                  <a:t>i</a:t>
                </a:r>
                <a:endParaRPr lang="en-US" altLang="zh-TW"/>
              </a:p>
            </p:txBody>
          </p:sp>
          <p:sp>
            <p:nvSpPr>
              <p:cNvPr id="18" name="Line 112"/>
              <p:cNvSpPr>
                <a:spLocks noChangeShapeType="1"/>
              </p:cNvSpPr>
              <p:nvPr/>
            </p:nvSpPr>
            <p:spPr bwMode="auto">
              <a:xfrm>
                <a:off x="1671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9" name="Line 113"/>
              <p:cNvSpPr>
                <a:spLocks noChangeShapeType="1"/>
              </p:cNvSpPr>
              <p:nvPr/>
            </p:nvSpPr>
            <p:spPr bwMode="auto">
              <a:xfrm>
                <a:off x="2783" y="2319"/>
                <a:ext cx="0" cy="5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" name="Line 114"/>
              <p:cNvSpPr>
                <a:spLocks noChangeShapeType="1"/>
              </p:cNvSpPr>
              <p:nvPr/>
            </p:nvSpPr>
            <p:spPr bwMode="auto">
              <a:xfrm>
                <a:off x="1663" y="2234"/>
                <a:ext cx="5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" name="Line 115"/>
              <p:cNvSpPr>
                <a:spLocks noChangeShapeType="1"/>
              </p:cNvSpPr>
              <p:nvPr/>
            </p:nvSpPr>
            <p:spPr bwMode="auto">
              <a:xfrm>
                <a:off x="2335" y="2234"/>
                <a:ext cx="46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ffectLst/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22" name="Group 116"/>
              <p:cNvGrpSpPr>
                <a:grpSpLocks/>
              </p:cNvGrpSpPr>
              <p:nvPr/>
            </p:nvGrpSpPr>
            <p:grpSpPr bwMode="auto">
              <a:xfrm>
                <a:off x="1815" y="2012"/>
                <a:ext cx="770" cy="274"/>
                <a:chOff x="4590" y="1510"/>
                <a:chExt cx="1931" cy="580"/>
              </a:xfrm>
            </p:grpSpPr>
            <p:sp>
              <p:nvSpPr>
                <p:cNvPr id="25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4590" y="1510"/>
                  <a:ext cx="529" cy="58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zh-TW" altLang="zh-TW"/>
                </a:p>
              </p:txBody>
            </p:sp>
            <p:sp>
              <p:nvSpPr>
                <p:cNvPr id="26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6231" y="1510"/>
                  <a:ext cx="290" cy="45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zh-TW" altLang="zh-TW"/>
                </a:p>
              </p:txBody>
            </p:sp>
          </p:grpSp>
          <p:sp>
            <p:nvSpPr>
              <p:cNvPr id="23" name="Text Box 119"/>
              <p:cNvSpPr txBox="1">
                <a:spLocks noChangeArrowheads="1"/>
              </p:cNvSpPr>
              <p:nvPr/>
            </p:nvSpPr>
            <p:spPr bwMode="auto">
              <a:xfrm>
                <a:off x="1866" y="2045"/>
                <a:ext cx="21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TW" altLang="zh-TW"/>
              </a:p>
            </p:txBody>
          </p:sp>
          <p:sp>
            <p:nvSpPr>
              <p:cNvPr id="24" name="Text Box 120"/>
              <p:cNvSpPr txBox="1">
                <a:spLocks noChangeArrowheads="1"/>
              </p:cNvSpPr>
              <p:nvPr/>
            </p:nvSpPr>
            <p:spPr bwMode="auto">
              <a:xfrm>
                <a:off x="2458" y="2049"/>
                <a:ext cx="21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 altLang="zh-TW" dirty="0"/>
                  <a:t>s</a:t>
                </a:r>
              </a:p>
            </p:txBody>
          </p:sp>
        </p:grpSp>
        <p:graphicFrame>
          <p:nvGraphicFramePr>
            <p:cNvPr id="7" name="Object 139"/>
            <p:cNvGraphicFramePr>
              <a:graphicFrameLocks noChangeAspect="1"/>
            </p:cNvGraphicFramePr>
            <p:nvPr/>
          </p:nvGraphicFramePr>
          <p:xfrm>
            <a:off x="1952" y="1553"/>
            <a:ext cx="139" cy="226"/>
          </p:xfrm>
          <a:graphic>
            <a:graphicData uri="http://schemas.openxmlformats.org/presentationml/2006/ole">
              <p:oleObj spid="_x0000_s55298" name="Equation" r:id="rId4" imgW="101520" imgH="164880" progId="Equation.DSMT4">
                <p:embed/>
              </p:oleObj>
            </a:graphicData>
          </a:graphic>
        </p:graphicFrame>
      </p:grp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1619250" y="3716338"/>
          <a:ext cx="5832475" cy="1289050"/>
        </p:xfrm>
        <a:graphic>
          <a:graphicData uri="http://schemas.openxmlformats.org/presentationml/2006/ole">
            <p:oleObj spid="_x0000_s55299" name="Equation" r:id="rId5" imgW="4013200" imgH="889000" progId="Equation.DSMT4">
              <p:embed/>
            </p:oleObj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1619672" y="5229200"/>
          <a:ext cx="2141776" cy="720080"/>
        </p:xfrm>
        <a:graphic>
          <a:graphicData uri="http://schemas.openxmlformats.org/presentationml/2006/ole">
            <p:oleObj spid="_x0000_s55300" name="Equation" r:id="rId6" imgW="1473120" imgH="49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Motivation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Overview 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model and geometric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Blurring function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Fourier optics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Linear canonical transform (LCT) 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Depth estimation methods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Binocular vision system</a:t>
            </a:r>
          </a:p>
          <a:p>
            <a:pPr lvl="1"/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Monocular vision system 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Focus recovery methods</a:t>
            </a:r>
          </a:p>
          <a:p>
            <a:r>
              <a:rPr lang="en-US" altLang="zh-TW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Reference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30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Motivation</a:t>
            </a:r>
          </a:p>
          <a:p>
            <a:r>
              <a:rPr lang="en-US" altLang="zh-TW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Overview </a:t>
            </a:r>
          </a:p>
          <a:p>
            <a:pPr lvl="1"/>
            <a:r>
              <a:rPr lang="en-US" altLang="zh-TW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Fourier optics</a:t>
            </a:r>
          </a:p>
          <a:p>
            <a:pPr lvl="1"/>
            <a:r>
              <a:rPr lang="en-US" altLang="zh-TW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Linear canonical transform (LCT) </a:t>
            </a:r>
          </a:p>
          <a:p>
            <a:pPr lvl="1"/>
            <a:r>
              <a:rPr lang="en-US" altLang="zh-TW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Blurring function</a:t>
            </a:r>
          </a:p>
          <a:p>
            <a:r>
              <a:rPr lang="en-US" altLang="zh-TW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Depth estimation methods</a:t>
            </a:r>
          </a:p>
          <a:p>
            <a:pPr lvl="1"/>
            <a:r>
              <a:rPr lang="en-US" altLang="zh-TW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Binocular vision system</a:t>
            </a:r>
          </a:p>
          <a:p>
            <a:pPr lvl="1"/>
            <a:r>
              <a:rPr lang="en-US" altLang="zh-TW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Monocular vision system 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Focus recovery methods</a:t>
            </a:r>
          </a:p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Reference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Focus Recovery Methods(1)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31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Derive MMSE filter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060848"/>
            <a:ext cx="1552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2564904"/>
            <a:ext cx="44386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284984"/>
            <a:ext cx="3667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005064"/>
            <a:ext cx="6254155" cy="226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Focus Recovery Methods(2)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32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Derive MMSE filter</a:t>
            </a:r>
            <a:endParaRPr lang="zh-TW" alt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988840"/>
            <a:ext cx="4053825" cy="102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140969"/>
            <a:ext cx="7754888" cy="78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4653136"/>
            <a:ext cx="3601219" cy="56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5589240"/>
            <a:ext cx="1304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5517232"/>
            <a:ext cx="1304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物件 10"/>
          <p:cNvGraphicFramePr>
            <a:graphicFrameLocks noChangeAspect="1"/>
          </p:cNvGraphicFramePr>
          <p:nvPr/>
        </p:nvGraphicFramePr>
        <p:xfrm>
          <a:off x="5384800" y="2768600"/>
          <a:ext cx="914400" cy="198438"/>
        </p:xfrm>
        <a:graphic>
          <a:graphicData uri="http://schemas.openxmlformats.org/presentationml/2006/ole">
            <p:oleObj spid="_x0000_s57352" name="Equation" r:id="rId9" imgW="114120" imgH="177480" progId="Equation.DSMT4">
              <p:embed/>
            </p:oleObj>
          </a:graphicData>
        </a:graphic>
      </p:graphicFrame>
      <p:pic>
        <p:nvPicPr>
          <p:cNvPr id="5735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3933056"/>
            <a:ext cx="3994026" cy="63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文字方塊 12"/>
          <p:cNvSpPr txBox="1"/>
          <p:nvPr/>
        </p:nvSpPr>
        <p:spPr>
          <a:xfrm>
            <a:off x="2915816" y="55892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ym typeface="Wingdings" pitchFamily="2" charset="2"/>
              </a:rPr>
              <a:t></a:t>
            </a:r>
            <a:endParaRPr lang="zh-TW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Focus Recovery Methods(3)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33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Derive Wiener Filter:</a:t>
            </a:r>
            <a:endParaRPr lang="zh-TW" altLang="en-US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2204864"/>
            <a:ext cx="2943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2924944"/>
            <a:ext cx="6115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4437112"/>
            <a:ext cx="6546726" cy="931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5373216"/>
            <a:ext cx="38385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4932040" y="2204864"/>
          <a:ext cx="1872208" cy="635844"/>
        </p:xfrm>
        <a:graphic>
          <a:graphicData uri="http://schemas.openxmlformats.org/presentationml/2006/ole">
            <p:oleObj spid="_x0000_s58377" name="Equation" r:id="rId8" imgW="1346040" imgH="457200" progId="Equation.DSMT4">
              <p:embed/>
            </p:oleObj>
          </a:graphicData>
        </a:graphic>
      </p:graphicFrame>
      <p:graphicFrame>
        <p:nvGraphicFramePr>
          <p:cNvPr id="58379" name="Object 11"/>
          <p:cNvGraphicFramePr>
            <a:graphicFrameLocks noChangeAspect="1"/>
          </p:cNvGraphicFramePr>
          <p:nvPr/>
        </p:nvGraphicFramePr>
        <p:xfrm>
          <a:off x="2339752" y="3429000"/>
          <a:ext cx="1905000" cy="203200"/>
        </p:xfrm>
        <a:graphic>
          <a:graphicData uri="http://schemas.openxmlformats.org/presentationml/2006/ole">
            <p:oleObj spid="_x0000_s58379" name="Equation" r:id="rId9" imgW="1904760" imgH="203040" progId="Equation.DSMT4">
              <p:embed/>
            </p:oleObj>
          </a:graphicData>
        </a:graphic>
      </p:graphicFrame>
      <p:graphicFrame>
        <p:nvGraphicFramePr>
          <p:cNvPr id="17" name="物件 16"/>
          <p:cNvGraphicFramePr>
            <a:graphicFrameLocks noChangeAspect="1"/>
          </p:cNvGraphicFramePr>
          <p:nvPr/>
        </p:nvGraphicFramePr>
        <p:xfrm>
          <a:off x="5416550" y="2767013"/>
          <a:ext cx="850900" cy="203200"/>
        </p:xfrm>
        <a:graphic>
          <a:graphicData uri="http://schemas.openxmlformats.org/presentationml/2006/ole">
            <p:oleObj spid="_x0000_s58380" name="Equation" r:id="rId10" imgW="850680" imgH="203040" progId="Equation.DSMT4">
              <p:embed/>
            </p:oleObj>
          </a:graphicData>
        </a:graphic>
      </p:graphicFrame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2339752" y="3717032"/>
          <a:ext cx="1536700" cy="203200"/>
        </p:xfrm>
        <a:graphic>
          <a:graphicData uri="http://schemas.openxmlformats.org/presentationml/2006/ole">
            <p:oleObj spid="_x0000_s58381" name="Equation" r:id="rId11" imgW="1536480" imgH="203040" progId="Equation.DSMT4">
              <p:embed/>
            </p:oleObj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2339752" y="4005064"/>
          <a:ext cx="850900" cy="203200"/>
        </p:xfrm>
        <a:graphic>
          <a:graphicData uri="http://schemas.openxmlformats.org/presentationml/2006/ole">
            <p:oleObj spid="_x0000_s58382" name="Equation" r:id="rId12" imgW="8506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34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[1] M. Robinson, D. Stork, “Joint Design Lens Systems and Digital Image Processing”</a:t>
            </a:r>
          </a:p>
          <a:p>
            <a:pPr>
              <a:buNone/>
            </a:pPr>
            <a:r>
              <a:rPr lang="en-US" altLang="zh-TW" dirty="0" smtClean="0"/>
              <a:t>[2] P. C. Chen, C. H. Liu, ”Digital Decoding Design for Phase Coded Imaging”</a:t>
            </a:r>
          </a:p>
          <a:p>
            <a:pPr>
              <a:buNone/>
            </a:pPr>
            <a:r>
              <a:rPr lang="en-US" altLang="zh-TW" dirty="0" smtClean="0"/>
              <a:t>[3] Y. C. Lin, “Depth Estimation and Focus Recovery”</a:t>
            </a:r>
            <a:endParaRPr lang="zh-TW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35</a:t>
            </a:fld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899592" y="29969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/>
              <a:t>Thank You for Listening</a:t>
            </a:r>
            <a:endParaRPr lang="zh-TW" alt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Focus recovery is important, it can help users to know the detail of original defocused image.</a:t>
            </a:r>
          </a:p>
          <a:p>
            <a:r>
              <a:rPr lang="en-US" altLang="zh-TW" dirty="0" smtClean="0"/>
              <a:t>Depth is a important information for focus restoration.</a:t>
            </a:r>
            <a:endParaRPr lang="zh-TW" altLang="en-US" dirty="0" smtClean="0"/>
          </a:p>
          <a:p>
            <a:pPr>
              <a:buNone/>
            </a:pPr>
            <a:endParaRPr lang="en-US" altLang="zh-TW" dirty="0" smtClean="0"/>
          </a:p>
        </p:txBody>
      </p:sp>
      <p:pic>
        <p:nvPicPr>
          <p:cNvPr id="5" name="Picture 4" descr="dofpro_carsDO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212976"/>
            <a:ext cx="3096344" cy="2322258"/>
          </a:xfrm>
          <a:prstGeom prst="rect">
            <a:avLst/>
          </a:prstGeom>
          <a:noFill/>
        </p:spPr>
      </p:pic>
      <p:pic>
        <p:nvPicPr>
          <p:cNvPr id="6" name="Picture 5" descr="dofpro_car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80662" y="3194984"/>
            <a:ext cx="3191738" cy="2394256"/>
          </a:xfrm>
          <a:prstGeom prst="rect">
            <a:avLst/>
          </a:prstGeom>
          <a:noFill/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139952" y="4005064"/>
          <a:ext cx="792163" cy="633413"/>
        </p:xfrm>
        <a:graphic>
          <a:graphicData uri="http://schemas.openxmlformats.org/presentationml/2006/ole">
            <p:oleObj spid="_x0000_s2050" name="Equation" r:id="rId6" imgW="19044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Motivation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Overview</a:t>
            </a:r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Blurring model and geometric optics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Fourier optics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Linear canonical transform (LCT) 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Blurring function</a:t>
            </a:r>
          </a:p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Depth estimation methods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Binocular vision system</a:t>
            </a:r>
          </a:p>
          <a:p>
            <a:pPr lvl="1"/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Monocular vision system </a:t>
            </a:r>
          </a:p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Focus recovery methods</a:t>
            </a:r>
          </a:p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Reference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Blurring Model and Geometric Optics(1)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What is the perfect focus distance?</a:t>
            </a:r>
          </a:p>
          <a:p>
            <a:pPr lvl="1">
              <a:buNone/>
            </a:pPr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  <a:p>
            <a:r>
              <a:rPr lang="en-US" altLang="zh-TW" dirty="0" smtClean="0"/>
              <a:t>Why does the blurring image generate?</a:t>
            </a:r>
          </a:p>
          <a:p>
            <a:endParaRPr lang="zh-TW" altLang="en-US" dirty="0"/>
          </a:p>
        </p:txBody>
      </p:sp>
      <p:grpSp>
        <p:nvGrpSpPr>
          <p:cNvPr id="70658" name="Group 2"/>
          <p:cNvGrpSpPr>
            <a:grpSpLocks noChangeAspect="1"/>
          </p:cNvGrpSpPr>
          <p:nvPr/>
        </p:nvGrpSpPr>
        <p:grpSpPr bwMode="auto">
          <a:xfrm>
            <a:off x="1475656" y="3284984"/>
            <a:ext cx="6485024" cy="2283073"/>
            <a:chOff x="1800" y="6418"/>
            <a:chExt cx="8280" cy="2916"/>
          </a:xfrm>
        </p:grpSpPr>
        <p:sp>
          <p:nvSpPr>
            <p:cNvPr id="70659" name="AutoShape 3"/>
            <p:cNvSpPr>
              <a:spLocks noChangeAspect="1" noChangeArrowheads="1"/>
            </p:cNvSpPr>
            <p:nvPr/>
          </p:nvSpPr>
          <p:spPr bwMode="auto">
            <a:xfrm>
              <a:off x="1800" y="6418"/>
              <a:ext cx="8280" cy="291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70660" name="Group 4"/>
            <p:cNvGrpSpPr>
              <a:grpSpLocks/>
            </p:cNvGrpSpPr>
            <p:nvPr/>
          </p:nvGrpSpPr>
          <p:grpSpPr bwMode="auto">
            <a:xfrm>
              <a:off x="2526" y="6502"/>
              <a:ext cx="7443" cy="2616"/>
              <a:chOff x="2526" y="6502"/>
              <a:chExt cx="7443" cy="2616"/>
            </a:xfrm>
          </p:grpSpPr>
          <p:sp>
            <p:nvSpPr>
              <p:cNvPr id="70661" name="Oval 5"/>
              <p:cNvSpPr>
                <a:spLocks noChangeArrowheads="1"/>
              </p:cNvSpPr>
              <p:nvPr/>
            </p:nvSpPr>
            <p:spPr bwMode="auto">
              <a:xfrm>
                <a:off x="5363" y="7388"/>
                <a:ext cx="366" cy="10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62" name="Line 6"/>
              <p:cNvSpPr>
                <a:spLocks noChangeShapeType="1"/>
              </p:cNvSpPr>
              <p:nvPr/>
            </p:nvSpPr>
            <p:spPr bwMode="auto">
              <a:xfrm>
                <a:off x="3534" y="7928"/>
                <a:ext cx="438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63" name="Line 7"/>
              <p:cNvSpPr>
                <a:spLocks noChangeShapeType="1"/>
              </p:cNvSpPr>
              <p:nvPr/>
            </p:nvSpPr>
            <p:spPr bwMode="auto">
              <a:xfrm>
                <a:off x="3651" y="7668"/>
                <a:ext cx="192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64" name="Line 8"/>
              <p:cNvSpPr>
                <a:spLocks noChangeShapeType="1"/>
              </p:cNvSpPr>
              <p:nvPr/>
            </p:nvSpPr>
            <p:spPr bwMode="auto">
              <a:xfrm>
                <a:off x="5545" y="7208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65" name="Line 9"/>
              <p:cNvSpPr>
                <a:spLocks noChangeShapeType="1"/>
              </p:cNvSpPr>
              <p:nvPr/>
            </p:nvSpPr>
            <p:spPr bwMode="auto">
              <a:xfrm>
                <a:off x="5573" y="7678"/>
                <a:ext cx="2314" cy="9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66" name="Line 10"/>
              <p:cNvSpPr>
                <a:spLocks noChangeShapeType="1"/>
              </p:cNvSpPr>
              <p:nvPr/>
            </p:nvSpPr>
            <p:spPr bwMode="auto">
              <a:xfrm>
                <a:off x="4377" y="7688"/>
                <a:ext cx="3605" cy="78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 type="arrow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67" name="Line 11"/>
              <p:cNvSpPr>
                <a:spLocks noChangeShapeType="1"/>
              </p:cNvSpPr>
              <p:nvPr/>
            </p:nvSpPr>
            <p:spPr bwMode="auto">
              <a:xfrm>
                <a:off x="4672" y="7678"/>
                <a:ext cx="3292" cy="89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 type="arrow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68" name="Line 12"/>
              <p:cNvSpPr>
                <a:spLocks noChangeShapeType="1"/>
              </p:cNvSpPr>
              <p:nvPr/>
            </p:nvSpPr>
            <p:spPr bwMode="auto">
              <a:xfrm>
                <a:off x="4082" y="7688"/>
                <a:ext cx="3921" cy="700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prstDash val="dash"/>
                <a:round/>
                <a:headEnd/>
                <a:tailEnd type="arrow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69" name="Line 13"/>
              <p:cNvSpPr>
                <a:spLocks noChangeShapeType="1"/>
              </p:cNvSpPr>
              <p:nvPr/>
            </p:nvSpPr>
            <p:spPr bwMode="auto">
              <a:xfrm>
                <a:off x="6885" y="7568"/>
                <a:ext cx="1" cy="10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70" name="Text Box 14"/>
              <p:cNvSpPr txBox="1">
                <a:spLocks noChangeArrowheads="1"/>
              </p:cNvSpPr>
              <p:nvPr/>
            </p:nvSpPr>
            <p:spPr bwMode="auto">
              <a:xfrm>
                <a:off x="4509" y="7428"/>
                <a:ext cx="406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。。。</a:t>
                </a:r>
                <a:endParaRPr kumimoji="1" 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71" name="Text Box 15"/>
              <p:cNvSpPr txBox="1">
                <a:spLocks noChangeArrowheads="1"/>
              </p:cNvSpPr>
              <p:nvPr/>
            </p:nvSpPr>
            <p:spPr bwMode="auto">
              <a:xfrm>
                <a:off x="4205" y="7428"/>
                <a:ext cx="405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。。。</a:t>
                </a:r>
                <a:endParaRPr kumimoji="1" 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72" name="Text Box 16"/>
              <p:cNvSpPr txBox="1">
                <a:spLocks noChangeArrowheads="1"/>
              </p:cNvSpPr>
              <p:nvPr/>
            </p:nvSpPr>
            <p:spPr bwMode="auto">
              <a:xfrm>
                <a:off x="3879" y="7438"/>
                <a:ext cx="407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。。。</a:t>
                </a:r>
                <a:endParaRPr kumimoji="1" 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73" name="Text Box 17"/>
              <p:cNvSpPr txBox="1">
                <a:spLocks noChangeArrowheads="1"/>
              </p:cNvSpPr>
              <p:nvPr/>
            </p:nvSpPr>
            <p:spPr bwMode="auto">
              <a:xfrm>
                <a:off x="6539" y="7972"/>
                <a:ext cx="407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。。。</a:t>
                </a:r>
                <a:endParaRPr kumimoji="1" 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74" name="Text Box 18"/>
              <p:cNvSpPr txBox="1">
                <a:spLocks noChangeArrowheads="1"/>
              </p:cNvSpPr>
              <p:nvPr/>
            </p:nvSpPr>
            <p:spPr bwMode="auto">
              <a:xfrm>
                <a:off x="6873" y="8119"/>
                <a:ext cx="405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。。。</a:t>
                </a:r>
                <a:endParaRPr kumimoji="1" 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75" name="Text Box 19"/>
              <p:cNvSpPr txBox="1">
                <a:spLocks noChangeArrowheads="1"/>
              </p:cNvSpPr>
              <p:nvPr/>
            </p:nvSpPr>
            <p:spPr bwMode="auto">
              <a:xfrm>
                <a:off x="5250" y="8439"/>
                <a:ext cx="743" cy="4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lens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76" name="Text Box 20"/>
              <p:cNvSpPr txBox="1">
                <a:spLocks noChangeArrowheads="1"/>
              </p:cNvSpPr>
              <p:nvPr/>
            </p:nvSpPr>
            <p:spPr bwMode="auto">
              <a:xfrm>
                <a:off x="6494" y="8448"/>
                <a:ext cx="924" cy="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sensor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77" name="Text Box 21"/>
              <p:cNvSpPr txBox="1">
                <a:spLocks noChangeArrowheads="1"/>
              </p:cNvSpPr>
              <p:nvPr/>
            </p:nvSpPr>
            <p:spPr bwMode="auto">
              <a:xfrm>
                <a:off x="2891" y="7208"/>
                <a:ext cx="2013" cy="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Position of object</a:t>
                </a:r>
                <a:endParaRPr kumimoji="1" lang="zh-TW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78" name="Line 22"/>
              <p:cNvSpPr>
                <a:spLocks noChangeShapeType="1"/>
              </p:cNvSpPr>
              <p:nvPr/>
            </p:nvSpPr>
            <p:spPr bwMode="auto">
              <a:xfrm>
                <a:off x="4082" y="8750"/>
                <a:ext cx="69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79" name="Line 23"/>
              <p:cNvSpPr>
                <a:spLocks noChangeShapeType="1"/>
              </p:cNvSpPr>
              <p:nvPr/>
            </p:nvSpPr>
            <p:spPr bwMode="auto">
              <a:xfrm flipV="1">
                <a:off x="4766" y="7870"/>
                <a:ext cx="1" cy="8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80" name="Line 24"/>
              <p:cNvSpPr>
                <a:spLocks noChangeShapeType="1"/>
              </p:cNvSpPr>
              <p:nvPr/>
            </p:nvSpPr>
            <p:spPr bwMode="auto">
              <a:xfrm flipV="1">
                <a:off x="4082" y="7862"/>
                <a:ext cx="1" cy="8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81" name="Text Box 25"/>
              <p:cNvSpPr txBox="1">
                <a:spLocks noChangeArrowheads="1"/>
              </p:cNvSpPr>
              <p:nvPr/>
            </p:nvSpPr>
            <p:spPr bwMode="auto">
              <a:xfrm>
                <a:off x="2526" y="8778"/>
                <a:ext cx="3046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Effective “depth of field” interval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70682" name="Line 26"/>
              <p:cNvSpPr>
                <a:spLocks noChangeShapeType="1"/>
              </p:cNvSpPr>
              <p:nvPr/>
            </p:nvSpPr>
            <p:spPr bwMode="auto">
              <a:xfrm flipV="1">
                <a:off x="6893" y="7535"/>
                <a:ext cx="664" cy="653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 type="arrow" w="sm" len="lg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83" name="Line 27"/>
              <p:cNvSpPr>
                <a:spLocks noChangeShapeType="1"/>
              </p:cNvSpPr>
              <p:nvPr/>
            </p:nvSpPr>
            <p:spPr bwMode="auto">
              <a:xfrm flipV="1">
                <a:off x="6904" y="7562"/>
                <a:ext cx="735" cy="733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 type="arrow" w="sm" len="lg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70684" name="Text Box 28"/>
              <p:cNvSpPr txBox="1">
                <a:spLocks noChangeArrowheads="1"/>
              </p:cNvSpPr>
              <p:nvPr/>
            </p:nvSpPr>
            <p:spPr bwMode="auto">
              <a:xfrm>
                <a:off x="6114" y="7598"/>
                <a:ext cx="529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grpSp>
            <p:nvGrpSpPr>
              <p:cNvPr id="70685" name="Group 29"/>
              <p:cNvGrpSpPr>
                <a:grpSpLocks/>
              </p:cNvGrpSpPr>
              <p:nvPr/>
            </p:nvGrpSpPr>
            <p:grpSpPr bwMode="auto">
              <a:xfrm>
                <a:off x="7440" y="6502"/>
                <a:ext cx="2529" cy="1222"/>
                <a:chOff x="7440" y="6502"/>
                <a:chExt cx="2529" cy="1222"/>
              </a:xfrm>
            </p:grpSpPr>
            <p:sp>
              <p:nvSpPr>
                <p:cNvPr id="70686" name="AutoShape 30"/>
                <p:cNvSpPr>
                  <a:spLocks noChangeArrowheads="1"/>
                </p:cNvSpPr>
                <p:nvPr/>
              </p:nvSpPr>
              <p:spPr bwMode="auto">
                <a:xfrm>
                  <a:off x="7440" y="6502"/>
                  <a:ext cx="2529" cy="118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7068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7636" y="6576"/>
                  <a:ext cx="2297" cy="114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US" altLang="zh-TW" sz="9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新細明體" pitchFamily="18" charset="-120"/>
                      <a:cs typeface="新細明體" pitchFamily="18" charset="-120"/>
                    </a:rPr>
                    <a:t>This area is too small for the HVS and results in an effective focused plane</a:t>
                  </a:r>
                  <a:endParaRPr kumimoji="1" lang="zh-TW" altLang="zh-TW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</p:grpSp>
      </p:grpSp>
      <p:sp>
        <p:nvSpPr>
          <p:cNvPr id="7068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0688" name="Object 32"/>
          <p:cNvGraphicFramePr>
            <a:graphicFrameLocks noChangeAspect="1"/>
          </p:cNvGraphicFramePr>
          <p:nvPr/>
        </p:nvGraphicFramePr>
        <p:xfrm>
          <a:off x="3203848" y="1988840"/>
          <a:ext cx="1152128" cy="756621"/>
        </p:xfrm>
        <a:graphic>
          <a:graphicData uri="http://schemas.openxmlformats.org/presentationml/2006/ole">
            <p:oleObj spid="_x0000_s70688" name="Equation" r:id="rId4" imgW="634725" imgH="418918" progId="Equation.DSMT4">
              <p:embed/>
            </p:oleObj>
          </a:graphicData>
        </a:graphic>
      </p:graphicFrame>
      <p:graphicFrame>
        <p:nvGraphicFramePr>
          <p:cNvPr id="70692" name="Object 36"/>
          <p:cNvGraphicFramePr>
            <a:graphicFrameLocks noChangeAspect="1"/>
          </p:cNvGraphicFramePr>
          <p:nvPr/>
        </p:nvGraphicFramePr>
        <p:xfrm>
          <a:off x="5004048" y="3933056"/>
          <a:ext cx="114300" cy="139700"/>
        </p:xfrm>
        <a:graphic>
          <a:graphicData uri="http://schemas.openxmlformats.org/presentationml/2006/ole">
            <p:oleObj spid="_x0000_s70692" name="Equation" r:id="rId5" imgW="114120" imgH="139680" progId="Equation.DSMT4">
              <p:embed/>
            </p:oleObj>
          </a:graphicData>
        </a:graphic>
      </p:graphicFrame>
      <p:graphicFrame>
        <p:nvGraphicFramePr>
          <p:cNvPr id="70694" name="Object 38"/>
          <p:cNvGraphicFramePr>
            <a:graphicFrameLocks noChangeAspect="1"/>
          </p:cNvGraphicFramePr>
          <p:nvPr/>
        </p:nvGraphicFramePr>
        <p:xfrm>
          <a:off x="3275856" y="3717032"/>
          <a:ext cx="127000" cy="127000"/>
        </p:xfrm>
        <a:graphic>
          <a:graphicData uri="http://schemas.openxmlformats.org/presentationml/2006/ole">
            <p:oleObj spid="_x0000_s70694" name="Equation" r:id="rId6" imgW="12672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Blurring Model and Geometric Optics(2)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Ideal and real spherical convex lens </a:t>
            </a:r>
            <a:endParaRPr lang="zh-TW" altLang="en-US" dirty="0"/>
          </a:p>
        </p:txBody>
      </p:sp>
      <p:grpSp>
        <p:nvGrpSpPr>
          <p:cNvPr id="67586" name="Group 2"/>
          <p:cNvGrpSpPr>
            <a:grpSpLocks noChangeAspect="1"/>
          </p:cNvGrpSpPr>
          <p:nvPr/>
        </p:nvGrpSpPr>
        <p:grpSpPr bwMode="auto">
          <a:xfrm>
            <a:off x="1691680" y="2420888"/>
            <a:ext cx="5321300" cy="3200400"/>
            <a:chOff x="1701" y="6872"/>
            <a:chExt cx="8378" cy="5040"/>
          </a:xfrm>
        </p:grpSpPr>
        <p:sp>
          <p:nvSpPr>
            <p:cNvPr id="67587" name="AutoShape 3"/>
            <p:cNvSpPr>
              <a:spLocks noChangeAspect="1" noChangeArrowheads="1"/>
            </p:cNvSpPr>
            <p:nvPr/>
          </p:nvSpPr>
          <p:spPr bwMode="auto">
            <a:xfrm>
              <a:off x="1701" y="6872"/>
              <a:ext cx="8378" cy="504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67588" name="Group 4"/>
            <p:cNvGrpSpPr>
              <a:grpSpLocks/>
            </p:cNvGrpSpPr>
            <p:nvPr/>
          </p:nvGrpSpPr>
          <p:grpSpPr bwMode="auto">
            <a:xfrm>
              <a:off x="2127" y="7052"/>
              <a:ext cx="7550" cy="4616"/>
              <a:chOff x="2127" y="7052"/>
              <a:chExt cx="7550" cy="4616"/>
            </a:xfrm>
          </p:grpSpPr>
          <p:grpSp>
            <p:nvGrpSpPr>
              <p:cNvPr id="67589" name="Group 5"/>
              <p:cNvGrpSpPr>
                <a:grpSpLocks/>
              </p:cNvGrpSpPr>
              <p:nvPr/>
            </p:nvGrpSpPr>
            <p:grpSpPr bwMode="auto">
              <a:xfrm>
                <a:off x="2127" y="7593"/>
                <a:ext cx="2989" cy="1439"/>
                <a:chOff x="2127" y="7593"/>
                <a:chExt cx="2989" cy="1439"/>
              </a:xfrm>
            </p:grpSpPr>
            <p:sp>
              <p:nvSpPr>
                <p:cNvPr id="67590" name="Oval 6"/>
                <p:cNvSpPr>
                  <a:spLocks noChangeArrowheads="1"/>
                </p:cNvSpPr>
                <p:nvPr/>
              </p:nvSpPr>
              <p:spPr bwMode="auto">
                <a:xfrm>
                  <a:off x="3263" y="7593"/>
                  <a:ext cx="142" cy="143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1" name="Line 7"/>
                <p:cNvSpPr>
                  <a:spLocks noChangeShapeType="1"/>
                </p:cNvSpPr>
                <p:nvPr/>
              </p:nvSpPr>
              <p:spPr bwMode="auto">
                <a:xfrm>
                  <a:off x="2127" y="7772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2" name="Line 8"/>
                <p:cNvSpPr>
                  <a:spLocks noChangeShapeType="1"/>
                </p:cNvSpPr>
                <p:nvPr/>
              </p:nvSpPr>
              <p:spPr bwMode="auto">
                <a:xfrm>
                  <a:off x="2127" y="7910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3" name="Line 9"/>
                <p:cNvSpPr>
                  <a:spLocks noChangeShapeType="1"/>
                </p:cNvSpPr>
                <p:nvPr/>
              </p:nvSpPr>
              <p:spPr bwMode="auto">
                <a:xfrm>
                  <a:off x="2127" y="8069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4" name="Line 10"/>
                <p:cNvSpPr>
                  <a:spLocks noChangeShapeType="1"/>
                </p:cNvSpPr>
                <p:nvPr/>
              </p:nvSpPr>
              <p:spPr bwMode="auto">
                <a:xfrm>
                  <a:off x="2127" y="8190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5" name="Line 11"/>
                <p:cNvSpPr>
                  <a:spLocks noChangeShapeType="1"/>
                </p:cNvSpPr>
                <p:nvPr/>
              </p:nvSpPr>
              <p:spPr bwMode="auto">
                <a:xfrm>
                  <a:off x="2127" y="8328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6" name="Line 12"/>
                <p:cNvSpPr>
                  <a:spLocks noChangeShapeType="1"/>
                </p:cNvSpPr>
                <p:nvPr/>
              </p:nvSpPr>
              <p:spPr bwMode="auto">
                <a:xfrm>
                  <a:off x="2127" y="8487"/>
                  <a:ext cx="1136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7" name="Line 13"/>
                <p:cNvSpPr>
                  <a:spLocks noChangeShapeType="1"/>
                </p:cNvSpPr>
                <p:nvPr/>
              </p:nvSpPr>
              <p:spPr bwMode="auto">
                <a:xfrm>
                  <a:off x="2127" y="8598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8" name="Line 14"/>
                <p:cNvSpPr>
                  <a:spLocks noChangeShapeType="1"/>
                </p:cNvSpPr>
                <p:nvPr/>
              </p:nvSpPr>
              <p:spPr bwMode="auto">
                <a:xfrm>
                  <a:off x="2127" y="8736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599" name="Line 15"/>
                <p:cNvSpPr>
                  <a:spLocks noChangeShapeType="1"/>
                </p:cNvSpPr>
                <p:nvPr/>
              </p:nvSpPr>
              <p:spPr bwMode="auto">
                <a:xfrm>
                  <a:off x="2127" y="8894"/>
                  <a:ext cx="1136" cy="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0" name="Line 16"/>
                <p:cNvSpPr>
                  <a:spLocks noChangeShapeType="1"/>
                </p:cNvSpPr>
                <p:nvPr/>
              </p:nvSpPr>
              <p:spPr bwMode="auto">
                <a:xfrm>
                  <a:off x="3405" y="8332"/>
                  <a:ext cx="170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1" name="Line 17"/>
                <p:cNvSpPr>
                  <a:spLocks noChangeShapeType="1"/>
                </p:cNvSpPr>
                <p:nvPr/>
              </p:nvSpPr>
              <p:spPr bwMode="auto">
                <a:xfrm>
                  <a:off x="3405" y="7772"/>
                  <a:ext cx="1679" cy="7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2" name="Line 18"/>
                <p:cNvSpPr>
                  <a:spLocks noChangeShapeType="1"/>
                </p:cNvSpPr>
                <p:nvPr/>
              </p:nvSpPr>
              <p:spPr bwMode="auto">
                <a:xfrm>
                  <a:off x="3405" y="7930"/>
                  <a:ext cx="1679" cy="5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3" name="Line 19"/>
                <p:cNvSpPr>
                  <a:spLocks noChangeShapeType="1"/>
                </p:cNvSpPr>
                <p:nvPr/>
              </p:nvSpPr>
              <p:spPr bwMode="auto">
                <a:xfrm>
                  <a:off x="3405" y="8078"/>
                  <a:ext cx="1709" cy="3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4" name="Line 20"/>
                <p:cNvSpPr>
                  <a:spLocks noChangeShapeType="1"/>
                </p:cNvSpPr>
                <p:nvPr/>
              </p:nvSpPr>
              <p:spPr bwMode="auto">
                <a:xfrm>
                  <a:off x="3405" y="8206"/>
                  <a:ext cx="1699" cy="16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385" y="8098"/>
                  <a:ext cx="1728" cy="80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385" y="8181"/>
                  <a:ext cx="1731" cy="54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7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385" y="8250"/>
                  <a:ext cx="1696" cy="3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08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385" y="8288"/>
                  <a:ext cx="1686" cy="1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7609" name="Group 25"/>
              <p:cNvGrpSpPr>
                <a:grpSpLocks/>
              </p:cNvGrpSpPr>
              <p:nvPr/>
            </p:nvGrpSpPr>
            <p:grpSpPr bwMode="auto">
              <a:xfrm>
                <a:off x="6691" y="7617"/>
                <a:ext cx="2986" cy="1439"/>
                <a:chOff x="6691" y="7617"/>
                <a:chExt cx="2986" cy="1439"/>
              </a:xfrm>
            </p:grpSpPr>
            <p:sp>
              <p:nvSpPr>
                <p:cNvPr id="67610" name="Oval 26"/>
                <p:cNvSpPr>
                  <a:spLocks noChangeArrowheads="1"/>
                </p:cNvSpPr>
                <p:nvPr/>
              </p:nvSpPr>
              <p:spPr bwMode="auto">
                <a:xfrm>
                  <a:off x="7827" y="7617"/>
                  <a:ext cx="142" cy="143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1" name="Line 27"/>
                <p:cNvSpPr>
                  <a:spLocks noChangeShapeType="1"/>
                </p:cNvSpPr>
                <p:nvPr/>
              </p:nvSpPr>
              <p:spPr bwMode="auto">
                <a:xfrm>
                  <a:off x="6691" y="7796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2" name="Line 28"/>
                <p:cNvSpPr>
                  <a:spLocks noChangeShapeType="1"/>
                </p:cNvSpPr>
                <p:nvPr/>
              </p:nvSpPr>
              <p:spPr bwMode="auto">
                <a:xfrm>
                  <a:off x="6691" y="7934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3" name="Line 29"/>
                <p:cNvSpPr>
                  <a:spLocks noChangeShapeType="1"/>
                </p:cNvSpPr>
                <p:nvPr/>
              </p:nvSpPr>
              <p:spPr bwMode="auto">
                <a:xfrm>
                  <a:off x="6691" y="8093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4" name="Line 30"/>
                <p:cNvSpPr>
                  <a:spLocks noChangeShapeType="1"/>
                </p:cNvSpPr>
                <p:nvPr/>
              </p:nvSpPr>
              <p:spPr bwMode="auto">
                <a:xfrm>
                  <a:off x="6691" y="8214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5" name="Line 31"/>
                <p:cNvSpPr>
                  <a:spLocks noChangeShapeType="1"/>
                </p:cNvSpPr>
                <p:nvPr/>
              </p:nvSpPr>
              <p:spPr bwMode="auto">
                <a:xfrm>
                  <a:off x="6691" y="8352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6" name="Line 32"/>
                <p:cNvSpPr>
                  <a:spLocks noChangeShapeType="1"/>
                </p:cNvSpPr>
                <p:nvPr/>
              </p:nvSpPr>
              <p:spPr bwMode="auto">
                <a:xfrm>
                  <a:off x="6691" y="8511"/>
                  <a:ext cx="1136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7" name="Line 33"/>
                <p:cNvSpPr>
                  <a:spLocks noChangeShapeType="1"/>
                </p:cNvSpPr>
                <p:nvPr/>
              </p:nvSpPr>
              <p:spPr bwMode="auto">
                <a:xfrm>
                  <a:off x="6691" y="8622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8" name="Line 34"/>
                <p:cNvSpPr>
                  <a:spLocks noChangeShapeType="1"/>
                </p:cNvSpPr>
                <p:nvPr/>
              </p:nvSpPr>
              <p:spPr bwMode="auto">
                <a:xfrm>
                  <a:off x="6691" y="8760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19" name="Line 35"/>
                <p:cNvSpPr>
                  <a:spLocks noChangeShapeType="1"/>
                </p:cNvSpPr>
                <p:nvPr/>
              </p:nvSpPr>
              <p:spPr bwMode="auto">
                <a:xfrm>
                  <a:off x="6691" y="8918"/>
                  <a:ext cx="1136" cy="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0" name="Line 36"/>
                <p:cNvSpPr>
                  <a:spLocks noChangeShapeType="1"/>
                </p:cNvSpPr>
                <p:nvPr/>
              </p:nvSpPr>
              <p:spPr bwMode="auto">
                <a:xfrm>
                  <a:off x="7969" y="8356"/>
                  <a:ext cx="170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1" name="Line 37"/>
                <p:cNvSpPr>
                  <a:spLocks noChangeShapeType="1"/>
                </p:cNvSpPr>
                <p:nvPr/>
              </p:nvSpPr>
              <p:spPr bwMode="auto">
                <a:xfrm>
                  <a:off x="7969" y="7796"/>
                  <a:ext cx="1681" cy="96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2" name="Line 38"/>
                <p:cNvSpPr>
                  <a:spLocks noChangeShapeType="1"/>
                </p:cNvSpPr>
                <p:nvPr/>
              </p:nvSpPr>
              <p:spPr bwMode="auto">
                <a:xfrm>
                  <a:off x="7969" y="7954"/>
                  <a:ext cx="1686" cy="6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3" name="Line 39"/>
                <p:cNvSpPr>
                  <a:spLocks noChangeShapeType="1"/>
                </p:cNvSpPr>
                <p:nvPr/>
              </p:nvSpPr>
              <p:spPr bwMode="auto">
                <a:xfrm>
                  <a:off x="7969" y="8102"/>
                  <a:ext cx="1696" cy="4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4" name="Line 40"/>
                <p:cNvSpPr>
                  <a:spLocks noChangeShapeType="1"/>
                </p:cNvSpPr>
                <p:nvPr/>
              </p:nvSpPr>
              <p:spPr bwMode="auto">
                <a:xfrm>
                  <a:off x="7969" y="8230"/>
                  <a:ext cx="1693" cy="1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7949" y="7952"/>
                  <a:ext cx="1704" cy="97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6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7949" y="8113"/>
                  <a:ext cx="1728" cy="64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7949" y="8232"/>
                  <a:ext cx="1713" cy="3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28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7949" y="8300"/>
                  <a:ext cx="1703" cy="1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67629" name="Group 45"/>
              <p:cNvGrpSpPr>
                <a:grpSpLocks/>
              </p:cNvGrpSpPr>
              <p:nvPr/>
            </p:nvGrpSpPr>
            <p:grpSpPr bwMode="auto">
              <a:xfrm>
                <a:off x="4456" y="9572"/>
                <a:ext cx="3319" cy="1441"/>
                <a:chOff x="4456" y="9572"/>
                <a:chExt cx="3319" cy="1441"/>
              </a:xfrm>
            </p:grpSpPr>
            <p:grpSp>
              <p:nvGrpSpPr>
                <p:cNvPr id="67630" name="Group 46"/>
                <p:cNvGrpSpPr>
                  <a:grpSpLocks/>
                </p:cNvGrpSpPr>
                <p:nvPr/>
              </p:nvGrpSpPr>
              <p:grpSpPr bwMode="auto">
                <a:xfrm>
                  <a:off x="5585" y="9572"/>
                  <a:ext cx="450" cy="1441"/>
                  <a:chOff x="5095" y="9572"/>
                  <a:chExt cx="450" cy="1441"/>
                </a:xfrm>
              </p:grpSpPr>
              <p:sp>
                <p:nvSpPr>
                  <p:cNvPr id="67631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5095" y="9572"/>
                    <a:ext cx="284" cy="14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67632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5261" y="9572"/>
                    <a:ext cx="284" cy="144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67633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5251" y="9572"/>
                    <a:ext cx="142" cy="144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67634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5251" y="9572"/>
                    <a:ext cx="14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6763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5251" y="11012"/>
                    <a:ext cx="142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67636" name="Line 52"/>
                <p:cNvSpPr>
                  <a:spLocks noChangeShapeType="1"/>
                </p:cNvSpPr>
                <p:nvPr/>
              </p:nvSpPr>
              <p:spPr bwMode="auto">
                <a:xfrm>
                  <a:off x="4456" y="9700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37" name="Line 53"/>
                <p:cNvSpPr>
                  <a:spLocks noChangeShapeType="1"/>
                </p:cNvSpPr>
                <p:nvPr/>
              </p:nvSpPr>
              <p:spPr bwMode="auto">
                <a:xfrm>
                  <a:off x="4456" y="9838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38" name="Line 54"/>
                <p:cNvSpPr>
                  <a:spLocks noChangeShapeType="1"/>
                </p:cNvSpPr>
                <p:nvPr/>
              </p:nvSpPr>
              <p:spPr bwMode="auto">
                <a:xfrm>
                  <a:off x="4456" y="9997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39" name="Line 55"/>
                <p:cNvSpPr>
                  <a:spLocks noChangeShapeType="1"/>
                </p:cNvSpPr>
                <p:nvPr/>
              </p:nvSpPr>
              <p:spPr bwMode="auto">
                <a:xfrm>
                  <a:off x="4456" y="10118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0" name="Line 56"/>
                <p:cNvSpPr>
                  <a:spLocks noChangeShapeType="1"/>
                </p:cNvSpPr>
                <p:nvPr/>
              </p:nvSpPr>
              <p:spPr bwMode="auto">
                <a:xfrm>
                  <a:off x="4456" y="10256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1" name="Line 57"/>
                <p:cNvSpPr>
                  <a:spLocks noChangeShapeType="1"/>
                </p:cNvSpPr>
                <p:nvPr/>
              </p:nvSpPr>
              <p:spPr bwMode="auto">
                <a:xfrm>
                  <a:off x="4456" y="10415"/>
                  <a:ext cx="1136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2" name="Line 58"/>
                <p:cNvSpPr>
                  <a:spLocks noChangeShapeType="1"/>
                </p:cNvSpPr>
                <p:nvPr/>
              </p:nvSpPr>
              <p:spPr bwMode="auto">
                <a:xfrm>
                  <a:off x="4456" y="10526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3" name="Line 59"/>
                <p:cNvSpPr>
                  <a:spLocks noChangeShapeType="1"/>
                </p:cNvSpPr>
                <p:nvPr/>
              </p:nvSpPr>
              <p:spPr bwMode="auto">
                <a:xfrm>
                  <a:off x="4456" y="10664"/>
                  <a:ext cx="1136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4" name="Line 60"/>
                <p:cNvSpPr>
                  <a:spLocks noChangeShapeType="1"/>
                </p:cNvSpPr>
                <p:nvPr/>
              </p:nvSpPr>
              <p:spPr bwMode="auto">
                <a:xfrm>
                  <a:off x="4456" y="10822"/>
                  <a:ext cx="1136" cy="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5" name="Line 61"/>
                <p:cNvSpPr>
                  <a:spLocks noChangeShapeType="1"/>
                </p:cNvSpPr>
                <p:nvPr/>
              </p:nvSpPr>
              <p:spPr bwMode="auto">
                <a:xfrm>
                  <a:off x="6064" y="10250"/>
                  <a:ext cx="170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6" name="Line 62"/>
                <p:cNvSpPr>
                  <a:spLocks noChangeShapeType="1"/>
                </p:cNvSpPr>
                <p:nvPr/>
              </p:nvSpPr>
              <p:spPr bwMode="auto">
                <a:xfrm>
                  <a:off x="6064" y="9690"/>
                  <a:ext cx="1679" cy="7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7" name="Line 63"/>
                <p:cNvSpPr>
                  <a:spLocks noChangeShapeType="1"/>
                </p:cNvSpPr>
                <p:nvPr/>
              </p:nvSpPr>
              <p:spPr bwMode="auto">
                <a:xfrm>
                  <a:off x="6064" y="9848"/>
                  <a:ext cx="1679" cy="5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8" name="Line 64"/>
                <p:cNvSpPr>
                  <a:spLocks noChangeShapeType="1"/>
                </p:cNvSpPr>
                <p:nvPr/>
              </p:nvSpPr>
              <p:spPr bwMode="auto">
                <a:xfrm>
                  <a:off x="6064" y="9996"/>
                  <a:ext cx="1709" cy="3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49" name="Line 65"/>
                <p:cNvSpPr>
                  <a:spLocks noChangeShapeType="1"/>
                </p:cNvSpPr>
                <p:nvPr/>
              </p:nvSpPr>
              <p:spPr bwMode="auto">
                <a:xfrm>
                  <a:off x="6064" y="10124"/>
                  <a:ext cx="1699" cy="16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50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6044" y="10016"/>
                  <a:ext cx="1728" cy="80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51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6044" y="10099"/>
                  <a:ext cx="1731" cy="54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52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6044" y="10168"/>
                  <a:ext cx="1696" cy="3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67653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6044" y="10206"/>
                  <a:ext cx="1686" cy="1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  <p:sp>
            <p:nvSpPr>
              <p:cNvPr id="67654" name="Text Box 70"/>
              <p:cNvSpPr txBox="1">
                <a:spLocks noChangeArrowheads="1"/>
              </p:cNvSpPr>
              <p:nvPr/>
            </p:nvSpPr>
            <p:spPr bwMode="auto">
              <a:xfrm>
                <a:off x="2127" y="7052"/>
                <a:ext cx="2982" cy="44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Ideal spherical convex lens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7655" name="Text Box 71"/>
              <p:cNvSpPr txBox="1">
                <a:spLocks noChangeArrowheads="1"/>
              </p:cNvSpPr>
              <p:nvPr/>
            </p:nvSpPr>
            <p:spPr bwMode="auto">
              <a:xfrm>
                <a:off x="6668" y="7052"/>
                <a:ext cx="2985" cy="44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Real spherical convex lens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7656" name="Text Box 72"/>
              <p:cNvSpPr txBox="1">
                <a:spLocks noChangeArrowheads="1"/>
              </p:cNvSpPr>
              <p:nvPr/>
            </p:nvSpPr>
            <p:spPr bwMode="auto">
              <a:xfrm>
                <a:off x="4473" y="11220"/>
                <a:ext cx="2624" cy="448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Aspherical convex lens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Blurring Model and Geometric Optics(3)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 combination of the convex lens and the concave lens</a:t>
            </a:r>
            <a:endParaRPr lang="zh-TW" altLang="en-US" dirty="0"/>
          </a:p>
        </p:txBody>
      </p:sp>
      <p:grpSp>
        <p:nvGrpSpPr>
          <p:cNvPr id="68610" name="Group 2"/>
          <p:cNvGrpSpPr>
            <a:grpSpLocks noChangeAspect="1"/>
          </p:cNvGrpSpPr>
          <p:nvPr/>
        </p:nvGrpSpPr>
        <p:grpSpPr bwMode="auto">
          <a:xfrm>
            <a:off x="1835696" y="2204864"/>
            <a:ext cx="5321300" cy="2857500"/>
            <a:chOff x="1701" y="9428"/>
            <a:chExt cx="8378" cy="4500"/>
          </a:xfrm>
        </p:grpSpPr>
        <p:sp>
          <p:nvSpPr>
            <p:cNvPr id="68611" name="AutoShape 3"/>
            <p:cNvSpPr>
              <a:spLocks noChangeAspect="1" noChangeArrowheads="1"/>
            </p:cNvSpPr>
            <p:nvPr/>
          </p:nvSpPr>
          <p:spPr bwMode="auto">
            <a:xfrm>
              <a:off x="1701" y="9428"/>
              <a:ext cx="8378" cy="45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68612" name="Group 4"/>
            <p:cNvGrpSpPr>
              <a:grpSpLocks/>
            </p:cNvGrpSpPr>
            <p:nvPr/>
          </p:nvGrpSpPr>
          <p:grpSpPr bwMode="auto">
            <a:xfrm>
              <a:off x="2553" y="10148"/>
              <a:ext cx="6532" cy="2830"/>
              <a:chOff x="2553" y="10148"/>
              <a:chExt cx="6532" cy="2830"/>
            </a:xfrm>
          </p:grpSpPr>
          <p:grpSp>
            <p:nvGrpSpPr>
              <p:cNvPr id="68613" name="Group 5"/>
              <p:cNvGrpSpPr>
                <a:grpSpLocks/>
              </p:cNvGrpSpPr>
              <p:nvPr/>
            </p:nvGrpSpPr>
            <p:grpSpPr bwMode="auto">
              <a:xfrm>
                <a:off x="2553" y="10148"/>
                <a:ext cx="6532" cy="2762"/>
                <a:chOff x="2553" y="10148"/>
                <a:chExt cx="6532" cy="2762"/>
              </a:xfrm>
            </p:grpSpPr>
            <p:grpSp>
              <p:nvGrpSpPr>
                <p:cNvPr id="68614" name="Group 6"/>
                <p:cNvGrpSpPr>
                  <a:grpSpLocks/>
                </p:cNvGrpSpPr>
                <p:nvPr/>
              </p:nvGrpSpPr>
              <p:grpSpPr bwMode="auto">
                <a:xfrm>
                  <a:off x="2979" y="10148"/>
                  <a:ext cx="6106" cy="2762"/>
                  <a:chOff x="2979" y="10148"/>
                  <a:chExt cx="6106" cy="2762"/>
                </a:xfrm>
              </p:grpSpPr>
              <p:grpSp>
                <p:nvGrpSpPr>
                  <p:cNvPr id="68615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2979" y="10868"/>
                    <a:ext cx="6106" cy="1441"/>
                    <a:chOff x="2979" y="10868"/>
                    <a:chExt cx="6106" cy="1441"/>
                  </a:xfrm>
                </p:grpSpPr>
                <p:grpSp>
                  <p:nvGrpSpPr>
                    <p:cNvPr id="68616" name="Group 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521" y="10868"/>
                      <a:ext cx="440" cy="1441"/>
                      <a:chOff x="4683" y="10868"/>
                      <a:chExt cx="440" cy="1441"/>
                    </a:xfrm>
                  </p:grpSpPr>
                  <p:sp>
                    <p:nvSpPr>
                      <p:cNvPr id="68617" name="Rectangle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839" y="10868"/>
                        <a:ext cx="284" cy="1441"/>
                      </a:xfrm>
                      <a:prstGeom prst="rect">
                        <a:avLst/>
                      </a:prstGeom>
                      <a:noFill/>
                      <a:ln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68618" name="Oval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683" y="10868"/>
                        <a:ext cx="284" cy="1441"/>
                      </a:xfrm>
                      <a:prstGeom prst="ellipse">
                        <a:avLst/>
                      </a:prstGeom>
                      <a:noFill/>
                      <a:ln w="9525" algn="ctr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TW" altLang="en-US"/>
                      </a:p>
                    </p:txBody>
                  </p:sp>
                </p:grpSp>
                <p:sp>
                  <p:nvSpPr>
                    <p:cNvPr id="68619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57" y="11048"/>
                      <a:ext cx="127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0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57" y="12090"/>
                      <a:ext cx="1278" cy="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1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35" y="11048"/>
                      <a:ext cx="255" cy="25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2" name="Line 1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555" y="11870"/>
                      <a:ext cx="245" cy="2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3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35" y="11048"/>
                      <a:ext cx="235" cy="15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4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35" y="11048"/>
                      <a:ext cx="245" cy="9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5" name="Line 1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535" y="11960"/>
                      <a:ext cx="245" cy="1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6" name="Line 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535" y="12030"/>
                      <a:ext cx="245" cy="9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7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79" y="11588"/>
                      <a:ext cx="610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8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99" y="11318"/>
                      <a:ext cx="2340" cy="39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29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99" y="11218"/>
                      <a:ext cx="2349" cy="556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30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89" y="11138"/>
                      <a:ext cx="2355" cy="6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31" name="Line 2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789" y="11298"/>
                      <a:ext cx="2314" cy="7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32" name="Line 2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799" y="11396"/>
                      <a:ext cx="2349" cy="47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68633" name="Line 2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799" y="11338"/>
                      <a:ext cx="2328" cy="62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</p:grpSp>
              <p:sp>
                <p:nvSpPr>
                  <p:cNvPr id="68634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73" y="10148"/>
                    <a:ext cx="1562" cy="422"/>
                  </a:xfrm>
                  <a:prstGeom prst="rect">
                    <a:avLst/>
                  </a:prstGeom>
                  <a:noFill/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新細明體" pitchFamily="18" charset="-120"/>
                      </a:rPr>
                      <a:t>Convex lens</a:t>
                    </a:r>
                    <a:endParaRPr kumimoji="1" lang="zh-TW" altLang="zh-TW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新細明體" pitchFamily="18" charset="-120"/>
                      <a:cs typeface="新細明體" pitchFamily="18" charset="-120"/>
                    </a:endParaRPr>
                  </a:p>
                </p:txBody>
              </p:sp>
              <p:sp>
                <p:nvSpPr>
                  <p:cNvPr id="68635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03" y="12488"/>
                    <a:ext cx="1677" cy="422"/>
                  </a:xfrm>
                  <a:prstGeom prst="rect">
                    <a:avLst/>
                  </a:prstGeom>
                  <a:noFill/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新細明體" pitchFamily="18" charset="-120"/>
                      </a:rPr>
                      <a:t>Concave lens</a:t>
                    </a:r>
                    <a:endParaRPr kumimoji="1" lang="zh-TW" altLang="zh-TW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新細明體" pitchFamily="18" charset="-120"/>
                      <a:cs typeface="新細明體" pitchFamily="18" charset="-120"/>
                    </a:endParaRPr>
                  </a:p>
                </p:txBody>
              </p:sp>
              <p:sp>
                <p:nvSpPr>
                  <p:cNvPr id="6863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5463" y="10578"/>
                    <a:ext cx="185" cy="40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sm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sp>
                <p:nvSpPr>
                  <p:cNvPr id="68637" name="Line 2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900" y="12250"/>
                    <a:ext cx="203" cy="23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sm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6863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53" y="11898"/>
                  <a:ext cx="1562" cy="41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US" altLang="zh-TW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新細明體" pitchFamily="18" charset="-120"/>
                      <a:cs typeface="新細明體" pitchFamily="18" charset="-120"/>
                    </a:rPr>
                    <a:t>Incident rays</a:t>
                  </a:r>
                  <a:endParaRPr kumimoji="1" lang="zh-TW" altLang="zh-TW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新細明體" pitchFamily="18" charset="-120"/>
                    <a:cs typeface="新細明體" pitchFamily="18" charset="-120"/>
                  </a:endParaRPr>
                </a:p>
              </p:txBody>
            </p:sp>
          </p:grpSp>
          <p:sp>
            <p:nvSpPr>
              <p:cNvPr id="68639" name="Text Box 31"/>
              <p:cNvSpPr txBox="1">
                <a:spLocks noChangeArrowheads="1"/>
              </p:cNvSpPr>
              <p:nvPr/>
            </p:nvSpPr>
            <p:spPr bwMode="auto">
              <a:xfrm>
                <a:off x="5301" y="12438"/>
                <a:ext cx="600" cy="54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</a:t>
                </a:r>
                <a:r>
                  <a:rPr kumimoji="1" lang="en-US" altLang="zh-TW" sz="1200" b="0" i="1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1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8640" name="Text Box 32"/>
              <p:cNvSpPr txBox="1">
                <a:spLocks noChangeArrowheads="1"/>
              </p:cNvSpPr>
              <p:nvPr/>
            </p:nvSpPr>
            <p:spPr bwMode="auto">
              <a:xfrm>
                <a:off x="5958" y="10604"/>
                <a:ext cx="600" cy="54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</a:t>
                </a:r>
                <a:r>
                  <a:rPr kumimoji="1" lang="en-US" altLang="zh-TW" sz="1200" b="0" i="1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2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Blurring Model and Geometric Optics(4)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8730-B55E-4B6D-AFEC-806DB41ADE0C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Effective focal length of the combination of lenses</a:t>
            </a:r>
            <a:endParaRPr lang="zh-TW" altLang="en-US" dirty="0"/>
          </a:p>
        </p:txBody>
      </p:sp>
      <p:grpSp>
        <p:nvGrpSpPr>
          <p:cNvPr id="69634" name="Group 2"/>
          <p:cNvGrpSpPr>
            <a:grpSpLocks noChangeAspect="1"/>
          </p:cNvGrpSpPr>
          <p:nvPr/>
        </p:nvGrpSpPr>
        <p:grpSpPr bwMode="auto">
          <a:xfrm>
            <a:off x="1907704" y="2420888"/>
            <a:ext cx="5334000" cy="2400300"/>
            <a:chOff x="1701" y="4470"/>
            <a:chExt cx="8400" cy="3780"/>
          </a:xfrm>
        </p:grpSpPr>
        <p:sp>
          <p:nvSpPr>
            <p:cNvPr id="69635" name="AutoShape 3"/>
            <p:cNvSpPr>
              <a:spLocks noChangeAspect="1" noChangeArrowheads="1"/>
            </p:cNvSpPr>
            <p:nvPr/>
          </p:nvSpPr>
          <p:spPr bwMode="auto">
            <a:xfrm>
              <a:off x="1701" y="4470"/>
              <a:ext cx="8400" cy="378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69636" name="Group 4"/>
            <p:cNvGrpSpPr>
              <a:grpSpLocks/>
            </p:cNvGrpSpPr>
            <p:nvPr/>
          </p:nvGrpSpPr>
          <p:grpSpPr bwMode="auto">
            <a:xfrm>
              <a:off x="3354" y="4920"/>
              <a:ext cx="6256" cy="2980"/>
              <a:chOff x="3354" y="4920"/>
              <a:chExt cx="6256" cy="2980"/>
            </a:xfrm>
          </p:grpSpPr>
          <p:sp>
            <p:nvSpPr>
              <p:cNvPr id="69637" name="Text Box 5"/>
              <p:cNvSpPr txBox="1">
                <a:spLocks noChangeArrowheads="1"/>
              </p:cNvSpPr>
              <p:nvPr/>
            </p:nvSpPr>
            <p:spPr bwMode="auto">
              <a:xfrm>
                <a:off x="6661" y="6044"/>
                <a:ext cx="539" cy="50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</a:t>
                </a:r>
                <a:r>
                  <a:rPr kumimoji="1" lang="en-US" altLang="zh-TW" sz="1200" b="0" i="1" u="none" strike="noStrike" cap="none" normalizeH="0" baseline="-25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4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9638" name="Oval 6"/>
              <p:cNvSpPr>
                <a:spLocks noChangeArrowheads="1"/>
              </p:cNvSpPr>
              <p:nvPr/>
            </p:nvSpPr>
            <p:spPr bwMode="auto">
              <a:xfrm>
                <a:off x="4601" y="5685"/>
                <a:ext cx="228" cy="169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0000" tIns="46800" rIns="90000" bIns="46800" numCol="1" anchor="ctr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39" name="Oval 7"/>
              <p:cNvSpPr>
                <a:spLocks noChangeArrowheads="1"/>
              </p:cNvSpPr>
              <p:nvPr/>
            </p:nvSpPr>
            <p:spPr bwMode="auto">
              <a:xfrm>
                <a:off x="5396" y="5685"/>
                <a:ext cx="228" cy="169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0000" tIns="46800" rIns="90000" bIns="46800" numCol="1" anchor="ctr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0" name="Oval 8"/>
              <p:cNvSpPr>
                <a:spLocks noChangeArrowheads="1"/>
              </p:cNvSpPr>
              <p:nvPr/>
            </p:nvSpPr>
            <p:spPr bwMode="auto">
              <a:xfrm>
                <a:off x="5849" y="5685"/>
                <a:ext cx="227" cy="169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0000" tIns="46800" rIns="90000" bIns="46800" numCol="1" anchor="ctr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1" name="Line 9"/>
              <p:cNvSpPr>
                <a:spLocks noChangeShapeType="1"/>
              </p:cNvSpPr>
              <p:nvPr/>
            </p:nvSpPr>
            <p:spPr bwMode="auto">
              <a:xfrm>
                <a:off x="3809" y="5797"/>
                <a:ext cx="9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2" name="Line 10"/>
              <p:cNvSpPr>
                <a:spLocks noChangeShapeType="1"/>
              </p:cNvSpPr>
              <p:nvPr/>
            </p:nvSpPr>
            <p:spPr bwMode="auto">
              <a:xfrm>
                <a:off x="3809" y="6137"/>
                <a:ext cx="907" cy="1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3" name="Line 11"/>
              <p:cNvSpPr>
                <a:spLocks noChangeShapeType="1"/>
              </p:cNvSpPr>
              <p:nvPr/>
            </p:nvSpPr>
            <p:spPr bwMode="auto">
              <a:xfrm>
                <a:off x="4716" y="5797"/>
                <a:ext cx="793" cy="11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4" name="Line 12"/>
              <p:cNvSpPr>
                <a:spLocks noChangeShapeType="1"/>
              </p:cNvSpPr>
              <p:nvPr/>
            </p:nvSpPr>
            <p:spPr bwMode="auto">
              <a:xfrm>
                <a:off x="4696" y="6267"/>
                <a:ext cx="840" cy="3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5" name="Line 13"/>
              <p:cNvSpPr>
                <a:spLocks noChangeShapeType="1"/>
              </p:cNvSpPr>
              <p:nvPr/>
            </p:nvSpPr>
            <p:spPr bwMode="auto">
              <a:xfrm>
                <a:off x="3354" y="6477"/>
                <a:ext cx="55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6" name="Line 14"/>
              <p:cNvSpPr>
                <a:spLocks noChangeShapeType="1"/>
              </p:cNvSpPr>
              <p:nvPr/>
            </p:nvSpPr>
            <p:spPr bwMode="auto">
              <a:xfrm>
                <a:off x="5509" y="5912"/>
                <a:ext cx="455" cy="1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7" name="Line 15"/>
              <p:cNvSpPr>
                <a:spLocks noChangeShapeType="1"/>
              </p:cNvSpPr>
              <p:nvPr/>
            </p:nvSpPr>
            <p:spPr bwMode="auto">
              <a:xfrm>
                <a:off x="5536" y="6619"/>
                <a:ext cx="425" cy="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8" name="Line 16"/>
              <p:cNvSpPr>
                <a:spLocks noChangeShapeType="1"/>
              </p:cNvSpPr>
              <p:nvPr/>
            </p:nvSpPr>
            <p:spPr bwMode="auto">
              <a:xfrm>
                <a:off x="5964" y="6024"/>
                <a:ext cx="2155" cy="1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49" name="Line 17"/>
              <p:cNvSpPr>
                <a:spLocks noChangeShapeType="1"/>
              </p:cNvSpPr>
              <p:nvPr/>
            </p:nvSpPr>
            <p:spPr bwMode="auto">
              <a:xfrm flipV="1">
                <a:off x="5964" y="6564"/>
                <a:ext cx="2117" cy="1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50" name="Line 18"/>
              <p:cNvSpPr>
                <a:spLocks noChangeShapeType="1"/>
              </p:cNvSpPr>
              <p:nvPr/>
            </p:nvSpPr>
            <p:spPr bwMode="auto">
              <a:xfrm>
                <a:off x="4659" y="5570"/>
                <a:ext cx="9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51" name="Line 19"/>
              <p:cNvSpPr>
                <a:spLocks noChangeShapeType="1"/>
              </p:cNvSpPr>
              <p:nvPr/>
            </p:nvSpPr>
            <p:spPr bwMode="auto">
              <a:xfrm>
                <a:off x="5494" y="5365"/>
                <a:ext cx="5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52" name="Text Box 20"/>
              <p:cNvSpPr txBox="1">
                <a:spLocks noChangeArrowheads="1"/>
              </p:cNvSpPr>
              <p:nvPr/>
            </p:nvSpPr>
            <p:spPr bwMode="auto">
              <a:xfrm>
                <a:off x="4861" y="5152"/>
                <a:ext cx="680" cy="57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l</a:t>
                </a:r>
                <a:r>
                  <a:rPr kumimoji="1" lang="en-US" altLang="zh-TW" sz="1200" b="0" i="0" u="none" strike="noStrike" cap="none" normalizeH="0" baseline="-25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1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9653" name="Text Box 21"/>
              <p:cNvSpPr txBox="1">
                <a:spLocks noChangeArrowheads="1"/>
              </p:cNvSpPr>
              <p:nvPr/>
            </p:nvSpPr>
            <p:spPr bwMode="auto">
              <a:xfrm>
                <a:off x="5501" y="4920"/>
                <a:ext cx="680" cy="57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l</a:t>
                </a:r>
                <a:r>
                  <a:rPr kumimoji="1" lang="en-US" altLang="zh-TW" sz="1200" b="0" i="0" u="none" strike="noStrike" cap="none" normalizeH="0" baseline="-25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2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9654" name="Line 22"/>
              <p:cNvSpPr>
                <a:spLocks noChangeShapeType="1"/>
              </p:cNvSpPr>
              <p:nvPr/>
            </p:nvSpPr>
            <p:spPr bwMode="auto">
              <a:xfrm>
                <a:off x="6840" y="6410"/>
                <a:ext cx="2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9655" name="Text Box 23"/>
              <p:cNvSpPr txBox="1">
                <a:spLocks noChangeArrowheads="1"/>
              </p:cNvSpPr>
              <p:nvPr/>
            </p:nvSpPr>
            <p:spPr bwMode="auto">
              <a:xfrm>
                <a:off x="5800" y="7394"/>
                <a:ext cx="539" cy="50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</a:t>
                </a:r>
                <a:r>
                  <a:rPr kumimoji="1" lang="en-US" altLang="zh-TW" sz="1200" b="0" i="1" u="none" strike="noStrike" cap="none" normalizeH="0" baseline="-25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3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9656" name="Text Box 24"/>
              <p:cNvSpPr txBox="1">
                <a:spLocks noChangeArrowheads="1"/>
              </p:cNvSpPr>
              <p:nvPr/>
            </p:nvSpPr>
            <p:spPr bwMode="auto">
              <a:xfrm>
                <a:off x="5249" y="7394"/>
                <a:ext cx="539" cy="50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</a:t>
                </a:r>
                <a:r>
                  <a:rPr kumimoji="1" lang="en-US" altLang="zh-TW" sz="1200" b="0" i="1" u="none" strike="noStrike" cap="none" normalizeH="0" baseline="-25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2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9657" name="Text Box 25"/>
              <p:cNvSpPr txBox="1">
                <a:spLocks noChangeArrowheads="1"/>
              </p:cNvSpPr>
              <p:nvPr/>
            </p:nvSpPr>
            <p:spPr bwMode="auto">
              <a:xfrm>
                <a:off x="4458" y="7394"/>
                <a:ext cx="539" cy="50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0000" tIns="46800" rIns="90000" bIns="46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F</a:t>
                </a:r>
                <a:r>
                  <a:rPr kumimoji="1" lang="en-US" altLang="zh-TW" sz="1200" b="0" i="1" u="none" strike="noStrike" cap="none" normalizeH="0" baseline="-25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1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69658" name="Text Box 26"/>
              <p:cNvSpPr txBox="1">
                <a:spLocks noChangeArrowheads="1"/>
              </p:cNvSpPr>
              <p:nvPr/>
            </p:nvSpPr>
            <p:spPr bwMode="auto">
              <a:xfrm>
                <a:off x="7341" y="5010"/>
                <a:ext cx="2269" cy="1000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Combination of the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新細明體" pitchFamily="18" charset="-120"/>
                    <a:cs typeface="新細明體" pitchFamily="18" charset="-120"/>
                  </a:rPr>
                  <a:t>thin convex lenses</a:t>
                </a: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</p:grp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1003</TotalTime>
  <Words>966</Words>
  <Application>Microsoft Office PowerPoint</Application>
  <PresentationFormat>如螢幕大小 (4:3)</PresentationFormat>
  <Paragraphs>353</Paragraphs>
  <Slides>35</Slides>
  <Notes>35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35</vt:i4>
      </vt:variant>
    </vt:vector>
  </HeadingPairs>
  <TitlesOfParts>
    <vt:vector size="38" baseType="lpstr">
      <vt:lpstr>公正</vt:lpstr>
      <vt:lpstr>Equation</vt:lpstr>
      <vt:lpstr>MathType 6.0 Equation</vt:lpstr>
      <vt:lpstr>Depth Estimation and Focus Recovery</vt:lpstr>
      <vt:lpstr>Outline</vt:lpstr>
      <vt:lpstr>Outline</vt:lpstr>
      <vt:lpstr>Motivation</vt:lpstr>
      <vt:lpstr>Outline</vt:lpstr>
      <vt:lpstr>Blurring Model and Geometric Optics(1)</vt:lpstr>
      <vt:lpstr>Blurring Model and Geometric Optics(2)</vt:lpstr>
      <vt:lpstr>Blurring Model and Geometric Optics(3)</vt:lpstr>
      <vt:lpstr>Blurring Model and Geometric Optics(4)</vt:lpstr>
      <vt:lpstr>Outline</vt:lpstr>
      <vt:lpstr>Blurring Function (1)</vt:lpstr>
      <vt:lpstr>Blurring Function (2)</vt:lpstr>
      <vt:lpstr>Outline</vt:lpstr>
      <vt:lpstr>Fourier Optics(1)</vt:lpstr>
      <vt:lpstr>Fourier Optics(2)</vt:lpstr>
      <vt:lpstr>Outline</vt:lpstr>
      <vt:lpstr>Linear Canonical Transform (1)</vt:lpstr>
      <vt:lpstr>Linear Canonical Transform (2)</vt:lpstr>
      <vt:lpstr>Linear Canonical Transform (3)</vt:lpstr>
      <vt:lpstr>Linear Canonical Transform (4)</vt:lpstr>
      <vt:lpstr>Linear Canonical Transform (4)</vt:lpstr>
      <vt:lpstr>Outline</vt:lpstr>
      <vt:lpstr>Binocular Vision System(1)</vt:lpstr>
      <vt:lpstr>Binocular Vision System(2)</vt:lpstr>
      <vt:lpstr>Outline</vt:lpstr>
      <vt:lpstr>Monocular Vision System(1)</vt:lpstr>
      <vt:lpstr>Monocular Vision System(2)</vt:lpstr>
      <vt:lpstr>Monocular Vision System(3)</vt:lpstr>
      <vt:lpstr>Monocular Vision System(4)</vt:lpstr>
      <vt:lpstr>Outline</vt:lpstr>
      <vt:lpstr>Focus Recovery Methods(1)</vt:lpstr>
      <vt:lpstr>Focus Recovery Methods(2)</vt:lpstr>
      <vt:lpstr>Focus Recovery Methods(3)</vt:lpstr>
      <vt:lpstr>Reference</vt:lpstr>
      <vt:lpstr>投影片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Depth Estimation and Focus Recovery</dc:title>
  <dc:creator>add</dc:creator>
  <cp:lastModifiedBy>add</cp:lastModifiedBy>
  <cp:revision>97</cp:revision>
  <dcterms:created xsi:type="dcterms:W3CDTF">2011-07-27T01:48:26Z</dcterms:created>
  <dcterms:modified xsi:type="dcterms:W3CDTF">2011-07-28T02:50:49Z</dcterms:modified>
</cp:coreProperties>
</file>